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299" r:id="rId7"/>
    <p:sldId id="325" r:id="rId8"/>
    <p:sldId id="326" r:id="rId9"/>
    <p:sldId id="327" r:id="rId10"/>
    <p:sldId id="301" r:id="rId11"/>
    <p:sldId id="302" r:id="rId12"/>
    <p:sldId id="303" r:id="rId13"/>
    <p:sldId id="306" r:id="rId14"/>
    <p:sldId id="304" r:id="rId15"/>
    <p:sldId id="305"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8" r:id="rId35"/>
    <p:sldId id="329" r:id="rId36"/>
    <p:sldId id="330" r:id="rId37"/>
    <p:sldId id="331" r:id="rId38"/>
    <p:sldId id="332" r:id="rId39"/>
    <p:sldId id="333" r:id="rId40"/>
    <p:sldId id="334" r:id="rId41"/>
    <p:sldId id="335" r:id="rId42"/>
    <p:sldId id="33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FCABD-CEE2-4F9B-BC32-FAF18E16CB6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B004C73-65F5-40F4-B8BE-820075225361}">
      <dgm:prSet phldrT="[Text]" phldr="0" custT="1"/>
      <dgm:spPr/>
      <dgm:t>
        <a:bodyPr/>
        <a:lstStyle/>
        <a:p>
          <a:r>
            <a:rPr lang="en-US" sz="2700" dirty="0"/>
            <a:t>LCU Style of Writing</a:t>
          </a:r>
        </a:p>
      </dgm:t>
    </dgm:pt>
    <dgm:pt modelId="{EE127ABB-A393-47C4-B92F-7AE28B47AB4B}" type="sibTrans" cxnId="{9034D8C2-835D-404A-933A-F504C948F31A}">
      <dgm:prSet/>
      <dgm:spPr/>
      <dgm:t>
        <a:bodyPr/>
        <a:lstStyle/>
        <a:p>
          <a:endParaRPr lang="en-US"/>
        </a:p>
      </dgm:t>
    </dgm:pt>
    <dgm:pt modelId="{51AD4A3F-2BAE-4176-9A79-18BABD9BBB2D}" type="parTrans" cxnId="{9034D8C2-835D-404A-933A-F504C948F31A}">
      <dgm:prSet/>
      <dgm:spPr/>
      <dgm:t>
        <a:bodyPr/>
        <a:lstStyle/>
        <a:p>
          <a:endParaRPr lang="en-US"/>
        </a:p>
      </dgm:t>
    </dgm:pt>
    <dgm:pt modelId="{86F47494-5505-4E65-870D-003447493FBA}">
      <dgm:prSet phldrT="[Text]" phldr="0" custT="1"/>
      <dgm:spPr/>
      <dgm:t>
        <a:bodyPr/>
        <a:lstStyle/>
        <a:p>
          <a:r>
            <a:rPr lang="en-US" sz="2700" dirty="0"/>
            <a:t>The Five </a:t>
          </a:r>
          <a:r>
            <a:rPr lang="en-US" sz="2700" dirty="0" err="1"/>
            <a:t>Ws</a:t>
          </a:r>
          <a:r>
            <a:rPr lang="en-US" sz="2700" dirty="0"/>
            <a:t> &amp; H</a:t>
          </a:r>
        </a:p>
      </dgm:t>
    </dgm:pt>
    <dgm:pt modelId="{01BBD406-2C19-49D7-9B7F-166C168CDADD}" type="sibTrans" cxnId="{32E8DE4A-D245-4E36-BDC0-407320BD3DAC}">
      <dgm:prSet/>
      <dgm:spPr/>
      <dgm:t>
        <a:bodyPr/>
        <a:lstStyle/>
        <a:p>
          <a:endParaRPr lang="en-US"/>
        </a:p>
      </dgm:t>
    </dgm:pt>
    <dgm:pt modelId="{79AF142B-4575-49AC-8372-7D5DB3634238}" type="parTrans" cxnId="{32E8DE4A-D245-4E36-BDC0-407320BD3DAC}">
      <dgm:prSet/>
      <dgm:spPr/>
      <dgm:t>
        <a:bodyPr/>
        <a:lstStyle/>
        <a:p>
          <a:endParaRPr lang="en-US"/>
        </a:p>
      </dgm:t>
    </dgm:pt>
    <dgm:pt modelId="{6808E9FF-F3BA-481C-A076-96A1B58BA7DD}">
      <dgm:prSet phldrT="[Text]" phldr="0" custT="1"/>
      <dgm:spPr/>
      <dgm:t>
        <a:bodyPr/>
        <a:lstStyle/>
        <a:p>
          <a:r>
            <a:rPr lang="en-US" sz="2700" dirty="0"/>
            <a:t>Introduction</a:t>
          </a:r>
        </a:p>
      </dgm:t>
    </dgm:pt>
    <dgm:pt modelId="{58617257-3E9F-4A82-AEA8-DD83FE5AF501}" type="sibTrans" cxnId="{B5F3291F-6764-4314-91EE-33F7D7782BE8}">
      <dgm:prSet/>
      <dgm:spPr/>
      <dgm:t>
        <a:bodyPr/>
        <a:lstStyle/>
        <a:p>
          <a:endParaRPr lang="en-US"/>
        </a:p>
      </dgm:t>
    </dgm:pt>
    <dgm:pt modelId="{04C4BB71-47EF-4EE5-ACB9-B81577E6DA83}" type="parTrans" cxnId="{B5F3291F-6764-4314-91EE-33F7D7782BE8}">
      <dgm:prSet/>
      <dgm:spPr/>
      <dgm:t>
        <a:bodyPr/>
        <a:lstStyle/>
        <a:p>
          <a:endParaRPr lang="en-US"/>
        </a:p>
      </dgm:t>
    </dgm:pt>
    <dgm:pt modelId="{296A0EBB-ACAB-4F48-89AF-0C21CB982C23}">
      <dgm:prSet phldrT="[Text]" phldr="0" custT="1"/>
      <dgm:spPr/>
      <dgm:t>
        <a:bodyPr/>
        <a:lstStyle/>
        <a:p>
          <a:r>
            <a:rPr lang="en-US" sz="2700" dirty="0"/>
            <a:t>Conclusion</a:t>
          </a:r>
        </a:p>
        <a:p>
          <a:endParaRPr lang="en-US" sz="1700" dirty="0"/>
        </a:p>
      </dgm:t>
    </dgm:pt>
    <dgm:pt modelId="{A2CB241C-18B9-4631-9B09-B5A95E9F0A41}" type="parTrans" cxnId="{073B6D25-D279-468E-A122-A946C06BF678}">
      <dgm:prSet/>
      <dgm:spPr/>
      <dgm:t>
        <a:bodyPr/>
        <a:lstStyle/>
        <a:p>
          <a:endParaRPr lang="en-US"/>
        </a:p>
      </dgm:t>
    </dgm:pt>
    <dgm:pt modelId="{8BD57830-0DC9-492F-AF12-9B488F95710B}" type="sibTrans" cxnId="{073B6D25-D279-468E-A122-A946C06BF678}">
      <dgm:prSet/>
      <dgm:spPr/>
      <dgm:t>
        <a:bodyPr/>
        <a:lstStyle/>
        <a:p>
          <a:endParaRPr lang="en-US"/>
        </a:p>
      </dgm:t>
    </dgm:pt>
    <dgm:pt modelId="{CFD8CE4C-E9C9-4AD0-983A-CAB2C247C5B4}" type="pres">
      <dgm:prSet presAssocID="{055FCABD-CEE2-4F9B-BC32-FAF18E16CB64}" presName="arrowDiagram" presStyleCnt="0">
        <dgm:presLayoutVars>
          <dgm:chMax val="5"/>
          <dgm:dir/>
          <dgm:resizeHandles val="exact"/>
        </dgm:presLayoutVars>
      </dgm:prSet>
      <dgm:spPr/>
    </dgm:pt>
    <dgm:pt modelId="{A610F0F6-3EB8-40B5-802A-294A4E68636B}" type="pres">
      <dgm:prSet presAssocID="{055FCABD-CEE2-4F9B-BC32-FAF18E16CB64}" presName="arrow" presStyleLbl="bgShp" presStyleIdx="0" presStyleCnt="1" custScaleX="167159" custLinFactNeighborX="1447" custLinFactNeighborY="1737"/>
      <dgm:spPr/>
    </dgm:pt>
    <dgm:pt modelId="{25E75DF1-AD7D-44C2-9573-423403BC1758}" type="pres">
      <dgm:prSet presAssocID="{055FCABD-CEE2-4F9B-BC32-FAF18E16CB64}" presName="arrowDiagram4" presStyleCnt="0"/>
      <dgm:spPr/>
    </dgm:pt>
    <dgm:pt modelId="{A366A09D-F949-4E67-A35F-85A0A7E3FC4C}" type="pres">
      <dgm:prSet presAssocID="{6808E9FF-F3BA-481C-A076-96A1B58BA7DD}" presName="bullet4a" presStyleLbl="node1" presStyleIdx="0" presStyleCnt="4" custLinFactX="-500000" custLinFactNeighborX="-546121" custLinFactNeighborY="-47194"/>
      <dgm:spPr/>
    </dgm:pt>
    <dgm:pt modelId="{E69D9302-6729-4133-95FD-81765BE0EE0B}" type="pres">
      <dgm:prSet presAssocID="{6808E9FF-F3BA-481C-A076-96A1B58BA7DD}" presName="textBox4a" presStyleLbl="revTx" presStyleIdx="0" presStyleCnt="4" custScaleX="193702" custLinFactX="-45996" custLinFactNeighborX="-100000" custLinFactNeighborY="4865">
        <dgm:presLayoutVars>
          <dgm:bulletEnabled val="1"/>
        </dgm:presLayoutVars>
      </dgm:prSet>
      <dgm:spPr/>
    </dgm:pt>
    <dgm:pt modelId="{6BF0D013-FA60-4926-AD8A-B6C00AF99A04}" type="pres">
      <dgm:prSet presAssocID="{86F47494-5505-4E65-870D-003447493FBA}" presName="bullet4b" presStyleLbl="node1" presStyleIdx="1" presStyleCnt="4" custLinFactX="-112067" custLinFactNeighborX="-200000" custLinFactNeighborY="4523"/>
      <dgm:spPr/>
    </dgm:pt>
    <dgm:pt modelId="{331D214F-A481-4796-B977-5EB691C2055C}" type="pres">
      <dgm:prSet presAssocID="{86F47494-5505-4E65-870D-003447493FBA}" presName="textBox4b" presStyleLbl="revTx" presStyleIdx="1" presStyleCnt="4" custScaleX="176162" custScaleY="88759" custLinFactNeighborX="-50827" custLinFactNeighborY="11401">
        <dgm:presLayoutVars>
          <dgm:bulletEnabled val="1"/>
        </dgm:presLayoutVars>
      </dgm:prSet>
      <dgm:spPr/>
    </dgm:pt>
    <dgm:pt modelId="{C0ABA58E-105A-48CC-A8FE-C351755417E8}" type="pres">
      <dgm:prSet presAssocID="{9B004C73-65F5-40F4-B8BE-820075225361}" presName="bullet4c" presStyleLbl="node1" presStyleIdx="2" presStyleCnt="4"/>
      <dgm:spPr/>
    </dgm:pt>
    <dgm:pt modelId="{D1AFA512-390E-4812-B861-65435565505E}" type="pres">
      <dgm:prSet presAssocID="{9B004C73-65F5-40F4-B8BE-820075225361}" presName="textBox4c" presStyleLbl="revTx" presStyleIdx="2" presStyleCnt="4" custScaleX="156717" custLinFactNeighborX="-6" custLinFactNeighborY="5620">
        <dgm:presLayoutVars>
          <dgm:bulletEnabled val="1"/>
        </dgm:presLayoutVars>
      </dgm:prSet>
      <dgm:spPr/>
    </dgm:pt>
    <dgm:pt modelId="{2F66D6C1-8D70-4430-876B-B3403170880B}" type="pres">
      <dgm:prSet presAssocID="{296A0EBB-ACAB-4F48-89AF-0C21CB982C23}" presName="bullet4d" presStyleLbl="node1" presStyleIdx="3" presStyleCnt="4" custLinFactX="194940" custLinFactNeighborX="200000" custLinFactNeighborY="-33124"/>
      <dgm:spPr/>
    </dgm:pt>
    <dgm:pt modelId="{E1428FFE-1599-407E-AB03-DBFD59A01DD4}" type="pres">
      <dgm:prSet presAssocID="{296A0EBB-ACAB-4F48-89AF-0C21CB982C23}" presName="textBox4d" presStyleLbl="revTx" presStyleIdx="3" presStyleCnt="4" custScaleX="151707" custLinFactX="31805" custLinFactNeighborX="100000" custLinFactNeighborY="1615">
        <dgm:presLayoutVars>
          <dgm:bulletEnabled val="1"/>
        </dgm:presLayoutVars>
      </dgm:prSet>
      <dgm:spPr/>
    </dgm:pt>
  </dgm:ptLst>
  <dgm:cxnLst>
    <dgm:cxn modelId="{B5F3291F-6764-4314-91EE-33F7D7782BE8}" srcId="{055FCABD-CEE2-4F9B-BC32-FAF18E16CB64}" destId="{6808E9FF-F3BA-481C-A076-96A1B58BA7DD}" srcOrd="0" destOrd="0" parTransId="{04C4BB71-47EF-4EE5-ACB9-B81577E6DA83}" sibTransId="{58617257-3E9F-4A82-AEA8-DD83FE5AF501}"/>
    <dgm:cxn modelId="{073B6D25-D279-468E-A122-A946C06BF678}" srcId="{055FCABD-CEE2-4F9B-BC32-FAF18E16CB64}" destId="{296A0EBB-ACAB-4F48-89AF-0C21CB982C23}" srcOrd="3" destOrd="0" parTransId="{A2CB241C-18B9-4631-9B09-B5A95E9F0A41}" sibTransId="{8BD57830-0DC9-492F-AF12-9B488F95710B}"/>
    <dgm:cxn modelId="{6B9A0229-0F29-4F99-9B7F-0BF582D55017}" type="presOf" srcId="{9B004C73-65F5-40F4-B8BE-820075225361}" destId="{D1AFA512-390E-4812-B861-65435565505E}" srcOrd="0" destOrd="0" presId="urn:microsoft.com/office/officeart/2005/8/layout/arrow2"/>
    <dgm:cxn modelId="{5361455C-0DD2-4AD5-9EC4-48436CAE067A}" type="presOf" srcId="{86F47494-5505-4E65-870D-003447493FBA}" destId="{331D214F-A481-4796-B977-5EB691C2055C}" srcOrd="0" destOrd="0" presId="urn:microsoft.com/office/officeart/2005/8/layout/arrow2"/>
    <dgm:cxn modelId="{32E8DE4A-D245-4E36-BDC0-407320BD3DAC}" srcId="{055FCABD-CEE2-4F9B-BC32-FAF18E16CB64}" destId="{86F47494-5505-4E65-870D-003447493FBA}" srcOrd="1" destOrd="0" parTransId="{79AF142B-4575-49AC-8372-7D5DB3634238}" sibTransId="{01BBD406-2C19-49D7-9B7F-166C168CDADD}"/>
    <dgm:cxn modelId="{9034D8C2-835D-404A-933A-F504C948F31A}" srcId="{055FCABD-CEE2-4F9B-BC32-FAF18E16CB64}" destId="{9B004C73-65F5-40F4-B8BE-820075225361}" srcOrd="2" destOrd="0" parTransId="{51AD4A3F-2BAE-4176-9A79-18BABD9BBB2D}" sibTransId="{EE127ABB-A393-47C4-B92F-7AE28B47AB4B}"/>
    <dgm:cxn modelId="{87BAD6ED-2015-4AAE-8EB6-89873866C285}" type="presOf" srcId="{296A0EBB-ACAB-4F48-89AF-0C21CB982C23}" destId="{E1428FFE-1599-407E-AB03-DBFD59A01DD4}" srcOrd="0" destOrd="0" presId="urn:microsoft.com/office/officeart/2005/8/layout/arrow2"/>
    <dgm:cxn modelId="{789A1AF8-1763-44A2-8BEA-461DFE761AEA}" type="presOf" srcId="{055FCABD-CEE2-4F9B-BC32-FAF18E16CB64}" destId="{CFD8CE4C-E9C9-4AD0-983A-CAB2C247C5B4}" srcOrd="0" destOrd="0" presId="urn:microsoft.com/office/officeart/2005/8/layout/arrow2"/>
    <dgm:cxn modelId="{8BBEF2FC-FC1C-4E0A-A842-5D8D7AB62A1B}" type="presOf" srcId="{6808E9FF-F3BA-481C-A076-96A1B58BA7DD}" destId="{E69D9302-6729-4133-95FD-81765BE0EE0B}" srcOrd="0" destOrd="0" presId="urn:microsoft.com/office/officeart/2005/8/layout/arrow2"/>
    <dgm:cxn modelId="{F91E541B-D0EB-4CC5-8B7A-1428899A48D6}" type="presParOf" srcId="{CFD8CE4C-E9C9-4AD0-983A-CAB2C247C5B4}" destId="{A610F0F6-3EB8-40B5-802A-294A4E68636B}" srcOrd="0" destOrd="0" presId="urn:microsoft.com/office/officeart/2005/8/layout/arrow2"/>
    <dgm:cxn modelId="{AEF9919B-9748-412E-8C3D-7818A20F2938}" type="presParOf" srcId="{CFD8CE4C-E9C9-4AD0-983A-CAB2C247C5B4}" destId="{25E75DF1-AD7D-44C2-9573-423403BC1758}" srcOrd="1" destOrd="0" presId="urn:microsoft.com/office/officeart/2005/8/layout/arrow2"/>
    <dgm:cxn modelId="{8AC46F72-4CFB-4D38-A299-4F0EFF0FC807}" type="presParOf" srcId="{25E75DF1-AD7D-44C2-9573-423403BC1758}" destId="{A366A09D-F949-4E67-A35F-85A0A7E3FC4C}" srcOrd="0" destOrd="0" presId="urn:microsoft.com/office/officeart/2005/8/layout/arrow2"/>
    <dgm:cxn modelId="{15C234C7-3A5B-43B2-B5AB-EA41AE0E6096}" type="presParOf" srcId="{25E75DF1-AD7D-44C2-9573-423403BC1758}" destId="{E69D9302-6729-4133-95FD-81765BE0EE0B}" srcOrd="1" destOrd="0" presId="urn:microsoft.com/office/officeart/2005/8/layout/arrow2"/>
    <dgm:cxn modelId="{F4F65C8E-DD11-4068-B0C4-46B18A54C29A}" type="presParOf" srcId="{25E75DF1-AD7D-44C2-9573-423403BC1758}" destId="{6BF0D013-FA60-4926-AD8A-B6C00AF99A04}" srcOrd="2" destOrd="0" presId="urn:microsoft.com/office/officeart/2005/8/layout/arrow2"/>
    <dgm:cxn modelId="{4413F4C1-748C-4F56-AB3B-CDCF80F6C06B}" type="presParOf" srcId="{25E75DF1-AD7D-44C2-9573-423403BC1758}" destId="{331D214F-A481-4796-B977-5EB691C2055C}" srcOrd="3" destOrd="0" presId="urn:microsoft.com/office/officeart/2005/8/layout/arrow2"/>
    <dgm:cxn modelId="{BABC4537-8669-4AF1-AC81-E99D3021E3DB}" type="presParOf" srcId="{25E75DF1-AD7D-44C2-9573-423403BC1758}" destId="{C0ABA58E-105A-48CC-A8FE-C351755417E8}" srcOrd="4" destOrd="0" presId="urn:microsoft.com/office/officeart/2005/8/layout/arrow2"/>
    <dgm:cxn modelId="{5B3BA024-3225-4A40-B99F-E4E96336E452}" type="presParOf" srcId="{25E75DF1-AD7D-44C2-9573-423403BC1758}" destId="{D1AFA512-390E-4812-B861-65435565505E}" srcOrd="5" destOrd="0" presId="urn:microsoft.com/office/officeart/2005/8/layout/arrow2"/>
    <dgm:cxn modelId="{9AA04393-1BC0-42C4-8872-080BA74FD671}" type="presParOf" srcId="{25E75DF1-AD7D-44C2-9573-423403BC1758}" destId="{2F66D6C1-8D70-4430-876B-B3403170880B}" srcOrd="6" destOrd="0" presId="urn:microsoft.com/office/officeart/2005/8/layout/arrow2"/>
    <dgm:cxn modelId="{6D371604-51C5-4445-84C9-DD41AFBB6D38}" type="presParOf" srcId="{25E75DF1-AD7D-44C2-9573-423403BC1758}" destId="{E1428FFE-1599-407E-AB03-DBFD59A01DD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9A552-C331-4241-BD4B-D22A12DF86DE}" type="doc">
      <dgm:prSet loTypeId="urn:microsoft.com/office/officeart/2005/8/layout/pyramid2" loCatId="list" qsTypeId="urn:microsoft.com/office/officeart/2005/8/quickstyle/simple1" qsCatId="simple" csTypeId="urn:microsoft.com/office/officeart/2005/8/colors/accent1_2" csCatId="accent1" phldr="1"/>
      <dgm:spPr/>
    </dgm:pt>
    <dgm:pt modelId="{229C89FA-6284-45D1-8018-185856019783}">
      <dgm:prSet phldrT="[Text]"/>
      <dgm:spPr/>
      <dgm:t>
        <a:bodyPr/>
        <a:lstStyle/>
        <a:p>
          <a:r>
            <a:rPr lang="en-US" dirty="0">
              <a:latin typeface="Times New Roman" panose="02020603050405020304" pitchFamily="18" charset="0"/>
              <a:cs typeface="Times New Roman" panose="02020603050405020304" pitchFamily="18" charset="0"/>
            </a:rPr>
            <a:t>Non-empirical</a:t>
          </a:r>
          <a:endParaRPr lang="en-US" dirty="0"/>
        </a:p>
      </dgm:t>
    </dgm:pt>
    <dgm:pt modelId="{0A700736-2E6D-48B7-BD3C-ADD13450C965}" type="parTrans" cxnId="{8857BB77-3B19-4E07-ACDB-32DFF640A285}">
      <dgm:prSet/>
      <dgm:spPr/>
      <dgm:t>
        <a:bodyPr/>
        <a:lstStyle/>
        <a:p>
          <a:endParaRPr lang="en-US"/>
        </a:p>
      </dgm:t>
    </dgm:pt>
    <dgm:pt modelId="{6ED64665-F6CE-4466-BBE5-92E060EFA92B}" type="sibTrans" cxnId="{8857BB77-3B19-4E07-ACDB-32DFF640A285}">
      <dgm:prSet/>
      <dgm:spPr/>
      <dgm:t>
        <a:bodyPr/>
        <a:lstStyle/>
        <a:p>
          <a:endParaRPr lang="en-US"/>
        </a:p>
      </dgm:t>
    </dgm:pt>
    <dgm:pt modelId="{DC3072F8-1967-46AB-8CF7-30B1DCCF9261}">
      <dgm:prSet phldrT="[Text]"/>
      <dgm:spPr/>
      <dgm:t>
        <a:bodyPr/>
        <a:lstStyle/>
        <a:p>
          <a:r>
            <a:rPr lang="en-US" dirty="0">
              <a:latin typeface="Times New Roman" panose="02020603050405020304" pitchFamily="18" charset="0"/>
              <a:cs typeface="Times New Roman" panose="02020603050405020304" pitchFamily="18" charset="0"/>
            </a:rPr>
            <a:t>Empirical</a:t>
          </a:r>
          <a:endParaRPr lang="en-US" dirty="0"/>
        </a:p>
      </dgm:t>
    </dgm:pt>
    <dgm:pt modelId="{348ABD1F-C14C-4089-AC73-31CD8CDB5458}" type="parTrans" cxnId="{4C6AA2A7-921C-49A0-8246-C76745C5A03D}">
      <dgm:prSet/>
      <dgm:spPr/>
      <dgm:t>
        <a:bodyPr/>
        <a:lstStyle/>
        <a:p>
          <a:endParaRPr lang="en-US"/>
        </a:p>
      </dgm:t>
    </dgm:pt>
    <dgm:pt modelId="{E7A7C50D-980F-4C2C-9BD3-90C17E55EB61}" type="sibTrans" cxnId="{4C6AA2A7-921C-49A0-8246-C76745C5A03D}">
      <dgm:prSet/>
      <dgm:spPr/>
      <dgm:t>
        <a:bodyPr/>
        <a:lstStyle/>
        <a:p>
          <a:endParaRPr lang="en-US"/>
        </a:p>
      </dgm:t>
    </dgm:pt>
    <dgm:pt modelId="{CD7376DC-3F1E-4ED7-980B-43FF80EF9B38}" type="pres">
      <dgm:prSet presAssocID="{1229A552-C331-4241-BD4B-D22A12DF86DE}" presName="compositeShape" presStyleCnt="0">
        <dgm:presLayoutVars>
          <dgm:dir/>
          <dgm:resizeHandles/>
        </dgm:presLayoutVars>
      </dgm:prSet>
      <dgm:spPr/>
    </dgm:pt>
    <dgm:pt modelId="{3652EFFF-21C6-4368-AF3F-A951B4A83E0A}" type="pres">
      <dgm:prSet presAssocID="{1229A552-C331-4241-BD4B-D22A12DF86DE}" presName="pyramid" presStyleLbl="node1" presStyleIdx="0" presStyleCnt="1"/>
      <dgm:spPr/>
    </dgm:pt>
    <dgm:pt modelId="{65B69257-E9E9-4601-8F0F-6F747E8309BE}" type="pres">
      <dgm:prSet presAssocID="{1229A552-C331-4241-BD4B-D22A12DF86DE}" presName="theList" presStyleCnt="0"/>
      <dgm:spPr/>
    </dgm:pt>
    <dgm:pt modelId="{D84584FD-87F2-4907-917E-E71270B4443A}" type="pres">
      <dgm:prSet presAssocID="{229C89FA-6284-45D1-8018-185856019783}" presName="aNode" presStyleLbl="fgAcc1" presStyleIdx="0" presStyleCnt="2">
        <dgm:presLayoutVars>
          <dgm:bulletEnabled val="1"/>
        </dgm:presLayoutVars>
      </dgm:prSet>
      <dgm:spPr/>
    </dgm:pt>
    <dgm:pt modelId="{8C0809E7-924F-4E73-A426-A8C2366E1122}" type="pres">
      <dgm:prSet presAssocID="{229C89FA-6284-45D1-8018-185856019783}" presName="aSpace" presStyleCnt="0"/>
      <dgm:spPr/>
    </dgm:pt>
    <dgm:pt modelId="{F06C98FB-E554-458A-8722-5E4A73A96963}" type="pres">
      <dgm:prSet presAssocID="{DC3072F8-1967-46AB-8CF7-30B1DCCF9261}" presName="aNode" presStyleLbl="fgAcc1" presStyleIdx="1" presStyleCnt="2">
        <dgm:presLayoutVars>
          <dgm:bulletEnabled val="1"/>
        </dgm:presLayoutVars>
      </dgm:prSet>
      <dgm:spPr/>
    </dgm:pt>
    <dgm:pt modelId="{0662EF02-FD0D-4FEF-8422-5AB5E5FB9E41}" type="pres">
      <dgm:prSet presAssocID="{DC3072F8-1967-46AB-8CF7-30B1DCCF9261}" presName="aSpace" presStyleCnt="0"/>
      <dgm:spPr/>
    </dgm:pt>
  </dgm:ptLst>
  <dgm:cxnLst>
    <dgm:cxn modelId="{7FBBB20C-E5B2-4450-831F-6B9554232422}" type="presOf" srcId="{229C89FA-6284-45D1-8018-185856019783}" destId="{D84584FD-87F2-4907-917E-E71270B4443A}" srcOrd="0" destOrd="0" presId="urn:microsoft.com/office/officeart/2005/8/layout/pyramid2"/>
    <dgm:cxn modelId="{4979E945-B2FA-498C-ABCB-45C1538A5037}" type="presOf" srcId="{1229A552-C331-4241-BD4B-D22A12DF86DE}" destId="{CD7376DC-3F1E-4ED7-980B-43FF80EF9B38}" srcOrd="0" destOrd="0" presId="urn:microsoft.com/office/officeart/2005/8/layout/pyramid2"/>
    <dgm:cxn modelId="{21374A4A-C0CE-4ACB-9DF8-F545575755EA}" type="presOf" srcId="{DC3072F8-1967-46AB-8CF7-30B1DCCF9261}" destId="{F06C98FB-E554-458A-8722-5E4A73A96963}" srcOrd="0" destOrd="0" presId="urn:microsoft.com/office/officeart/2005/8/layout/pyramid2"/>
    <dgm:cxn modelId="{8857BB77-3B19-4E07-ACDB-32DFF640A285}" srcId="{1229A552-C331-4241-BD4B-D22A12DF86DE}" destId="{229C89FA-6284-45D1-8018-185856019783}" srcOrd="0" destOrd="0" parTransId="{0A700736-2E6D-48B7-BD3C-ADD13450C965}" sibTransId="{6ED64665-F6CE-4466-BBE5-92E060EFA92B}"/>
    <dgm:cxn modelId="{4C6AA2A7-921C-49A0-8246-C76745C5A03D}" srcId="{1229A552-C331-4241-BD4B-D22A12DF86DE}" destId="{DC3072F8-1967-46AB-8CF7-30B1DCCF9261}" srcOrd="1" destOrd="0" parTransId="{348ABD1F-C14C-4089-AC73-31CD8CDB5458}" sibTransId="{E7A7C50D-980F-4C2C-9BD3-90C17E55EB61}"/>
    <dgm:cxn modelId="{C27DE665-1AF2-4C74-89FF-4EBE5460EC8D}" type="presParOf" srcId="{CD7376DC-3F1E-4ED7-980B-43FF80EF9B38}" destId="{3652EFFF-21C6-4368-AF3F-A951B4A83E0A}" srcOrd="0" destOrd="0" presId="urn:microsoft.com/office/officeart/2005/8/layout/pyramid2"/>
    <dgm:cxn modelId="{9C3CA2B4-66C3-42C5-984A-EB5BE129EE1D}" type="presParOf" srcId="{CD7376DC-3F1E-4ED7-980B-43FF80EF9B38}" destId="{65B69257-E9E9-4601-8F0F-6F747E8309BE}" srcOrd="1" destOrd="0" presId="urn:microsoft.com/office/officeart/2005/8/layout/pyramid2"/>
    <dgm:cxn modelId="{55348A5D-DB17-49D1-B386-B044D108B3C6}" type="presParOf" srcId="{65B69257-E9E9-4601-8F0F-6F747E8309BE}" destId="{D84584FD-87F2-4907-917E-E71270B4443A}" srcOrd="0" destOrd="0" presId="urn:microsoft.com/office/officeart/2005/8/layout/pyramid2"/>
    <dgm:cxn modelId="{A3810601-86DD-49F9-AD63-4F5BAA1107ED}" type="presParOf" srcId="{65B69257-E9E9-4601-8F0F-6F747E8309BE}" destId="{8C0809E7-924F-4E73-A426-A8C2366E1122}" srcOrd="1" destOrd="0" presId="urn:microsoft.com/office/officeart/2005/8/layout/pyramid2"/>
    <dgm:cxn modelId="{75204C29-AA7B-4F4F-AB00-73EF0A518575}" type="presParOf" srcId="{65B69257-E9E9-4601-8F0F-6F747E8309BE}" destId="{F06C98FB-E554-458A-8722-5E4A73A96963}" srcOrd="2" destOrd="0" presId="urn:microsoft.com/office/officeart/2005/8/layout/pyramid2"/>
    <dgm:cxn modelId="{8BD07C8E-C61A-426B-B483-EB0CE85869F5}" type="presParOf" srcId="{65B69257-E9E9-4601-8F0F-6F747E8309BE}" destId="{0662EF02-FD0D-4FEF-8422-5AB5E5FB9E41}"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55192-AD1D-4276-9571-2F701ADA82B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07C22BD-F5A7-40EA-8799-846DE1FA4826}">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Non-empirical Research</a:t>
          </a:r>
          <a:endParaRPr lang="en-US" dirty="0"/>
        </a:p>
      </dgm:t>
    </dgm:pt>
    <dgm:pt modelId="{CD08E995-66EE-4CBB-971D-3B82FD76741F}" type="parTrans" cxnId="{EF38EAB8-D44C-49F4-9050-8281CF8CF365}">
      <dgm:prSet/>
      <dgm:spPr/>
      <dgm:t>
        <a:bodyPr/>
        <a:lstStyle/>
        <a:p>
          <a:endParaRPr lang="en-US"/>
        </a:p>
      </dgm:t>
    </dgm:pt>
    <dgm:pt modelId="{67CC664E-92D2-4774-8322-3FCEE1548CCA}" type="sibTrans" cxnId="{EF38EAB8-D44C-49F4-9050-8281CF8CF365}">
      <dgm:prSet/>
      <dgm:spPr/>
      <dgm:t>
        <a:bodyPr/>
        <a:lstStyle/>
        <a:p>
          <a:endParaRPr lang="en-US"/>
        </a:p>
      </dgm:t>
    </dgm:pt>
    <dgm:pt modelId="{249FF895-1492-4C6A-BEC7-A9AE3EEC7AAB}">
      <dgm:prSet phldrT="[Text]"/>
      <dgm:spPr/>
      <dgm:t>
        <a:bodyPr/>
        <a:lstStyle/>
        <a:p>
          <a:r>
            <a:rPr lang="en-US" dirty="0">
              <a:latin typeface="Times New Roman" panose="02020603050405020304" pitchFamily="18" charset="0"/>
              <a:cs typeface="Times New Roman" panose="02020603050405020304" pitchFamily="18" charset="0"/>
            </a:rPr>
            <a:t>- Fundamental</a:t>
          </a:r>
        </a:p>
        <a:p>
          <a:r>
            <a:rPr lang="en-GB" dirty="0">
              <a:latin typeface="Times New Roman" panose="02020603050405020304" pitchFamily="18" charset="0"/>
              <a:cs typeface="Times New Roman" panose="02020603050405020304" pitchFamily="18" charset="0"/>
            </a:rPr>
            <a:t>- Basic</a:t>
          </a:r>
        </a:p>
        <a:p>
          <a:r>
            <a:rPr lang="en-GB" dirty="0">
              <a:latin typeface="Times New Roman" panose="02020603050405020304" pitchFamily="18" charset="0"/>
              <a:cs typeface="Times New Roman" panose="02020603050405020304" pitchFamily="18" charset="0"/>
            </a:rPr>
            <a:t>- Theoretical</a:t>
          </a:r>
          <a:endParaRPr lang="en-US" dirty="0"/>
        </a:p>
      </dgm:t>
    </dgm:pt>
    <dgm:pt modelId="{D2227BA7-9A18-449E-A45E-97D852BC48B8}" type="parTrans" cxnId="{4266388D-9AD6-4A05-9AF8-E906C30EB040}">
      <dgm:prSet/>
      <dgm:spPr/>
      <dgm:t>
        <a:bodyPr/>
        <a:lstStyle/>
        <a:p>
          <a:endParaRPr lang="en-US"/>
        </a:p>
      </dgm:t>
    </dgm:pt>
    <dgm:pt modelId="{5E27533F-2378-45B9-8403-F256718CFBDA}" type="sibTrans" cxnId="{4266388D-9AD6-4A05-9AF8-E906C30EB040}">
      <dgm:prSet/>
      <dgm:spPr/>
      <dgm:t>
        <a:bodyPr/>
        <a:lstStyle/>
        <a:p>
          <a:endParaRPr lang="en-US"/>
        </a:p>
      </dgm:t>
    </dgm:pt>
    <dgm:pt modelId="{AC92B820-3829-4AD4-9134-7CE8B866579F}">
      <dgm:prSet/>
      <dgm:spPr/>
      <dgm:t>
        <a:bodyPr/>
        <a:lstStyle/>
        <a:p>
          <a:r>
            <a:rPr lang="en-US">
              <a:solidFill>
                <a:schemeClr val="tx1"/>
              </a:solidFill>
              <a:latin typeface="Times New Roman" panose="02020603050405020304" pitchFamily="18" charset="0"/>
              <a:cs typeface="Times New Roman" panose="02020603050405020304" pitchFamily="18" charset="0"/>
            </a:rPr>
            <a:t>Empirical Research</a:t>
          </a:r>
          <a:endParaRPr lang="en-GB" dirty="0">
            <a:solidFill>
              <a:schemeClr val="tx1"/>
            </a:solidFill>
            <a:latin typeface="Times New Roman" panose="02020603050405020304" pitchFamily="18" charset="0"/>
            <a:cs typeface="Times New Roman" panose="02020603050405020304" pitchFamily="18" charset="0"/>
          </a:endParaRPr>
        </a:p>
      </dgm:t>
    </dgm:pt>
    <dgm:pt modelId="{EDAEAC9C-EC2E-4B78-A341-6C8253F494D5}" type="parTrans" cxnId="{71B145A4-4B11-427F-9411-5C0613A96511}">
      <dgm:prSet/>
      <dgm:spPr/>
      <dgm:t>
        <a:bodyPr/>
        <a:lstStyle/>
        <a:p>
          <a:endParaRPr lang="en-US"/>
        </a:p>
      </dgm:t>
    </dgm:pt>
    <dgm:pt modelId="{6B8C9C7E-4C33-4C74-B55D-70D2B8E363DC}" type="sibTrans" cxnId="{71B145A4-4B11-427F-9411-5C0613A96511}">
      <dgm:prSet/>
      <dgm:spPr/>
      <dgm:t>
        <a:bodyPr/>
        <a:lstStyle/>
        <a:p>
          <a:endParaRPr lang="en-US"/>
        </a:p>
      </dgm:t>
    </dgm:pt>
    <dgm:pt modelId="{2DC2252B-1F38-4F59-BEEE-BAA81F0151BC}">
      <dgm:prSet/>
      <dgm:spPr/>
      <dgm:t>
        <a:bodyPr/>
        <a:lstStyle/>
        <a:p>
          <a:r>
            <a:rPr lang="en-US" dirty="0">
              <a:latin typeface="Times New Roman" panose="02020603050405020304" pitchFamily="18" charset="0"/>
              <a:cs typeface="Times New Roman" panose="02020603050405020304" pitchFamily="18" charset="0"/>
            </a:rPr>
            <a:t>-  Applied</a:t>
          </a:r>
        </a:p>
        <a:p>
          <a:r>
            <a:rPr lang="en-US" dirty="0"/>
            <a:t>-   Action</a:t>
          </a:r>
        </a:p>
      </dgm:t>
    </dgm:pt>
    <dgm:pt modelId="{709C1349-947B-4254-A3DC-6CF9A3EBB26F}" type="parTrans" cxnId="{7EC57A3F-F427-413A-887C-EA3C6F16E5D2}">
      <dgm:prSet/>
      <dgm:spPr/>
      <dgm:t>
        <a:bodyPr/>
        <a:lstStyle/>
        <a:p>
          <a:endParaRPr lang="en-US"/>
        </a:p>
      </dgm:t>
    </dgm:pt>
    <dgm:pt modelId="{00A82572-842E-4860-9A20-8CF482B54489}" type="sibTrans" cxnId="{7EC57A3F-F427-413A-887C-EA3C6F16E5D2}">
      <dgm:prSet/>
      <dgm:spPr/>
      <dgm:t>
        <a:bodyPr/>
        <a:lstStyle/>
        <a:p>
          <a:endParaRPr lang="en-US"/>
        </a:p>
      </dgm:t>
    </dgm:pt>
    <dgm:pt modelId="{893F5DEE-3F10-4B2F-BF59-D963A930BC75}" type="pres">
      <dgm:prSet presAssocID="{62E55192-AD1D-4276-9571-2F701ADA82B5}" presName="list" presStyleCnt="0">
        <dgm:presLayoutVars>
          <dgm:dir/>
          <dgm:animLvl val="lvl"/>
        </dgm:presLayoutVars>
      </dgm:prSet>
      <dgm:spPr/>
    </dgm:pt>
    <dgm:pt modelId="{AB29B6FE-A06A-4617-B0D8-4D43B82F6476}" type="pres">
      <dgm:prSet presAssocID="{307C22BD-F5A7-40EA-8799-846DE1FA4826}" presName="posSpace" presStyleCnt="0"/>
      <dgm:spPr/>
    </dgm:pt>
    <dgm:pt modelId="{E27ABD73-65EA-4CE7-94B3-47E04468C619}" type="pres">
      <dgm:prSet presAssocID="{307C22BD-F5A7-40EA-8799-846DE1FA4826}" presName="vertFlow" presStyleCnt="0"/>
      <dgm:spPr/>
    </dgm:pt>
    <dgm:pt modelId="{472E6C20-E587-4975-AE7E-B1716D3A269A}" type="pres">
      <dgm:prSet presAssocID="{307C22BD-F5A7-40EA-8799-846DE1FA4826}" presName="topSpace" presStyleCnt="0"/>
      <dgm:spPr/>
    </dgm:pt>
    <dgm:pt modelId="{B2A80FB7-E42B-4F5E-A66F-C3D163A88CCF}" type="pres">
      <dgm:prSet presAssocID="{307C22BD-F5A7-40EA-8799-846DE1FA4826}" presName="firstComp" presStyleCnt="0"/>
      <dgm:spPr/>
    </dgm:pt>
    <dgm:pt modelId="{E45C8D52-AD37-4F70-AB52-82EBFC9964FD}" type="pres">
      <dgm:prSet presAssocID="{307C22BD-F5A7-40EA-8799-846DE1FA4826}" presName="firstChild" presStyleLbl="bgAccFollowNode1" presStyleIdx="0" presStyleCnt="2" custLinFactNeighborX="-5177" custLinFactNeighborY="42771"/>
      <dgm:spPr/>
    </dgm:pt>
    <dgm:pt modelId="{D2B67A4A-E325-4D3B-A39F-122D07E4DA52}" type="pres">
      <dgm:prSet presAssocID="{307C22BD-F5A7-40EA-8799-846DE1FA4826}" presName="firstChildTx" presStyleLbl="bgAccFollowNode1" presStyleIdx="0" presStyleCnt="2">
        <dgm:presLayoutVars>
          <dgm:bulletEnabled val="1"/>
        </dgm:presLayoutVars>
      </dgm:prSet>
      <dgm:spPr/>
    </dgm:pt>
    <dgm:pt modelId="{A3CD64B9-C699-4CCA-9436-A0FE35AA9BF6}" type="pres">
      <dgm:prSet presAssocID="{307C22BD-F5A7-40EA-8799-846DE1FA4826}" presName="negSpace" presStyleCnt="0"/>
      <dgm:spPr/>
    </dgm:pt>
    <dgm:pt modelId="{2A10DBDD-DEAC-40F7-87B7-430A301C8CBD}" type="pres">
      <dgm:prSet presAssocID="{307C22BD-F5A7-40EA-8799-846DE1FA4826}" presName="circle" presStyleLbl="node1" presStyleIdx="0" presStyleCnt="2"/>
      <dgm:spPr/>
    </dgm:pt>
    <dgm:pt modelId="{AD0CDDE7-66D6-48B1-B432-826A0F93D427}" type="pres">
      <dgm:prSet presAssocID="{67CC664E-92D2-4774-8322-3FCEE1548CCA}" presName="transSpace" presStyleCnt="0"/>
      <dgm:spPr/>
    </dgm:pt>
    <dgm:pt modelId="{940ABEED-FF3D-4AAC-82E5-D4476D31F5AB}" type="pres">
      <dgm:prSet presAssocID="{AC92B820-3829-4AD4-9134-7CE8B866579F}" presName="posSpace" presStyleCnt="0"/>
      <dgm:spPr/>
    </dgm:pt>
    <dgm:pt modelId="{71DD042D-3366-4FF9-ACF7-D44AB580221D}" type="pres">
      <dgm:prSet presAssocID="{AC92B820-3829-4AD4-9134-7CE8B866579F}" presName="vertFlow" presStyleCnt="0"/>
      <dgm:spPr/>
    </dgm:pt>
    <dgm:pt modelId="{9836ABE8-5EA9-4DB3-9D8C-FE97ECCDEB14}" type="pres">
      <dgm:prSet presAssocID="{AC92B820-3829-4AD4-9134-7CE8B866579F}" presName="topSpace" presStyleCnt="0"/>
      <dgm:spPr/>
    </dgm:pt>
    <dgm:pt modelId="{A72DC046-5EE0-441C-9D98-7DFE38D89083}" type="pres">
      <dgm:prSet presAssocID="{AC92B820-3829-4AD4-9134-7CE8B866579F}" presName="firstComp" presStyleCnt="0"/>
      <dgm:spPr/>
    </dgm:pt>
    <dgm:pt modelId="{5F451261-DFBA-442B-A358-0DE84F1B8605}" type="pres">
      <dgm:prSet presAssocID="{AC92B820-3829-4AD4-9134-7CE8B866579F}" presName="firstChild" presStyleLbl="bgAccFollowNode1" presStyleIdx="1" presStyleCnt="2"/>
      <dgm:spPr/>
    </dgm:pt>
    <dgm:pt modelId="{35EE1C2B-48A1-4E3C-B512-BC84CD665C25}" type="pres">
      <dgm:prSet presAssocID="{AC92B820-3829-4AD4-9134-7CE8B866579F}" presName="firstChildTx" presStyleLbl="bgAccFollowNode1" presStyleIdx="1" presStyleCnt="2">
        <dgm:presLayoutVars>
          <dgm:bulletEnabled val="1"/>
        </dgm:presLayoutVars>
      </dgm:prSet>
      <dgm:spPr/>
    </dgm:pt>
    <dgm:pt modelId="{53BB6B17-5DFB-475B-A5F4-29DFE0C19ABA}" type="pres">
      <dgm:prSet presAssocID="{AC92B820-3829-4AD4-9134-7CE8B866579F}" presName="negSpace" presStyleCnt="0"/>
      <dgm:spPr/>
    </dgm:pt>
    <dgm:pt modelId="{4E4BBCD2-C80C-433B-B4C3-3454CAC03B13}" type="pres">
      <dgm:prSet presAssocID="{AC92B820-3829-4AD4-9134-7CE8B866579F}" presName="circle" presStyleLbl="node1" presStyleIdx="1" presStyleCnt="2"/>
      <dgm:spPr/>
    </dgm:pt>
  </dgm:ptLst>
  <dgm:cxnLst>
    <dgm:cxn modelId="{F8B0920B-25BF-4AF6-9268-482AEE50E772}" type="presOf" srcId="{249FF895-1492-4C6A-BEC7-A9AE3EEC7AAB}" destId="{D2B67A4A-E325-4D3B-A39F-122D07E4DA52}" srcOrd="1" destOrd="0" presId="urn:microsoft.com/office/officeart/2005/8/layout/hList9"/>
    <dgm:cxn modelId="{06AFD21D-56A8-4918-A263-8397637A72E1}" type="presOf" srcId="{2DC2252B-1F38-4F59-BEEE-BAA81F0151BC}" destId="{35EE1C2B-48A1-4E3C-B512-BC84CD665C25}" srcOrd="1" destOrd="0" presId="urn:microsoft.com/office/officeart/2005/8/layout/hList9"/>
    <dgm:cxn modelId="{7EC57A3F-F427-413A-887C-EA3C6F16E5D2}" srcId="{AC92B820-3829-4AD4-9134-7CE8B866579F}" destId="{2DC2252B-1F38-4F59-BEEE-BAA81F0151BC}" srcOrd="0" destOrd="0" parTransId="{709C1349-947B-4254-A3DC-6CF9A3EBB26F}" sibTransId="{00A82572-842E-4860-9A20-8CF482B54489}"/>
    <dgm:cxn modelId="{C9B9C15B-B969-438A-96F5-B83636E192E7}" type="presOf" srcId="{AC92B820-3829-4AD4-9134-7CE8B866579F}" destId="{4E4BBCD2-C80C-433B-B4C3-3454CAC03B13}" srcOrd="0" destOrd="0" presId="urn:microsoft.com/office/officeart/2005/8/layout/hList9"/>
    <dgm:cxn modelId="{4266388D-9AD6-4A05-9AF8-E906C30EB040}" srcId="{307C22BD-F5A7-40EA-8799-846DE1FA4826}" destId="{249FF895-1492-4C6A-BEC7-A9AE3EEC7AAB}" srcOrd="0" destOrd="0" parTransId="{D2227BA7-9A18-449E-A45E-97D852BC48B8}" sibTransId="{5E27533F-2378-45B9-8403-F256718CFBDA}"/>
    <dgm:cxn modelId="{71B145A4-4B11-427F-9411-5C0613A96511}" srcId="{62E55192-AD1D-4276-9571-2F701ADA82B5}" destId="{AC92B820-3829-4AD4-9134-7CE8B866579F}" srcOrd="1" destOrd="0" parTransId="{EDAEAC9C-EC2E-4B78-A341-6C8253F494D5}" sibTransId="{6B8C9C7E-4C33-4C74-B55D-70D2B8E363DC}"/>
    <dgm:cxn modelId="{EF38EAB8-D44C-49F4-9050-8281CF8CF365}" srcId="{62E55192-AD1D-4276-9571-2F701ADA82B5}" destId="{307C22BD-F5A7-40EA-8799-846DE1FA4826}" srcOrd="0" destOrd="0" parTransId="{CD08E995-66EE-4CBB-971D-3B82FD76741F}" sibTransId="{67CC664E-92D2-4774-8322-3FCEE1548CCA}"/>
    <dgm:cxn modelId="{B18FB5C7-377F-460F-BDD3-DD821A9EAF66}" type="presOf" srcId="{2DC2252B-1F38-4F59-BEEE-BAA81F0151BC}" destId="{5F451261-DFBA-442B-A358-0DE84F1B8605}" srcOrd="0" destOrd="0" presId="urn:microsoft.com/office/officeart/2005/8/layout/hList9"/>
    <dgm:cxn modelId="{E98F83E0-F2CB-4BEA-878E-F4E0CCA0076E}" type="presOf" srcId="{62E55192-AD1D-4276-9571-2F701ADA82B5}" destId="{893F5DEE-3F10-4B2F-BF59-D963A930BC75}" srcOrd="0" destOrd="0" presId="urn:microsoft.com/office/officeart/2005/8/layout/hList9"/>
    <dgm:cxn modelId="{7904EDEB-0AF0-4EBC-8E1E-EACF544FCD4D}" type="presOf" srcId="{307C22BD-F5A7-40EA-8799-846DE1FA4826}" destId="{2A10DBDD-DEAC-40F7-87B7-430A301C8CBD}" srcOrd="0" destOrd="0" presId="urn:microsoft.com/office/officeart/2005/8/layout/hList9"/>
    <dgm:cxn modelId="{AFF972FA-3535-44BC-B2C9-BE5595D2E466}" type="presOf" srcId="{249FF895-1492-4C6A-BEC7-A9AE3EEC7AAB}" destId="{E45C8D52-AD37-4F70-AB52-82EBFC9964FD}" srcOrd="0" destOrd="0" presId="urn:microsoft.com/office/officeart/2005/8/layout/hList9"/>
    <dgm:cxn modelId="{A5098A17-8C2B-41B3-9165-8548A3440725}" type="presParOf" srcId="{893F5DEE-3F10-4B2F-BF59-D963A930BC75}" destId="{AB29B6FE-A06A-4617-B0D8-4D43B82F6476}" srcOrd="0" destOrd="0" presId="urn:microsoft.com/office/officeart/2005/8/layout/hList9"/>
    <dgm:cxn modelId="{D07E9EA2-6E56-4FCA-84A9-B27488CC824E}" type="presParOf" srcId="{893F5DEE-3F10-4B2F-BF59-D963A930BC75}" destId="{E27ABD73-65EA-4CE7-94B3-47E04468C619}" srcOrd="1" destOrd="0" presId="urn:microsoft.com/office/officeart/2005/8/layout/hList9"/>
    <dgm:cxn modelId="{B20CB080-B105-4EE2-90AF-4EB9D139A3E4}" type="presParOf" srcId="{E27ABD73-65EA-4CE7-94B3-47E04468C619}" destId="{472E6C20-E587-4975-AE7E-B1716D3A269A}" srcOrd="0" destOrd="0" presId="urn:microsoft.com/office/officeart/2005/8/layout/hList9"/>
    <dgm:cxn modelId="{A1A4C677-243A-4C7B-8573-07C385A9F1E7}" type="presParOf" srcId="{E27ABD73-65EA-4CE7-94B3-47E04468C619}" destId="{B2A80FB7-E42B-4F5E-A66F-C3D163A88CCF}" srcOrd="1" destOrd="0" presId="urn:microsoft.com/office/officeart/2005/8/layout/hList9"/>
    <dgm:cxn modelId="{96335CE1-258C-4808-AA24-691518A627A7}" type="presParOf" srcId="{B2A80FB7-E42B-4F5E-A66F-C3D163A88CCF}" destId="{E45C8D52-AD37-4F70-AB52-82EBFC9964FD}" srcOrd="0" destOrd="0" presId="urn:microsoft.com/office/officeart/2005/8/layout/hList9"/>
    <dgm:cxn modelId="{6C5DC938-80A4-4BB9-879C-CE3177291696}" type="presParOf" srcId="{B2A80FB7-E42B-4F5E-A66F-C3D163A88CCF}" destId="{D2B67A4A-E325-4D3B-A39F-122D07E4DA52}" srcOrd="1" destOrd="0" presId="urn:microsoft.com/office/officeart/2005/8/layout/hList9"/>
    <dgm:cxn modelId="{44FEF324-D41B-4647-8B26-FF6CC7A83C6F}" type="presParOf" srcId="{893F5DEE-3F10-4B2F-BF59-D963A930BC75}" destId="{A3CD64B9-C699-4CCA-9436-A0FE35AA9BF6}" srcOrd="2" destOrd="0" presId="urn:microsoft.com/office/officeart/2005/8/layout/hList9"/>
    <dgm:cxn modelId="{0DAA0937-72C0-48F0-AAF2-BE2F6C8A20D6}" type="presParOf" srcId="{893F5DEE-3F10-4B2F-BF59-D963A930BC75}" destId="{2A10DBDD-DEAC-40F7-87B7-430A301C8CBD}" srcOrd="3" destOrd="0" presId="urn:microsoft.com/office/officeart/2005/8/layout/hList9"/>
    <dgm:cxn modelId="{D131EA83-4D96-46A7-938E-FAEC60032827}" type="presParOf" srcId="{893F5DEE-3F10-4B2F-BF59-D963A930BC75}" destId="{AD0CDDE7-66D6-48B1-B432-826A0F93D427}" srcOrd="4" destOrd="0" presId="urn:microsoft.com/office/officeart/2005/8/layout/hList9"/>
    <dgm:cxn modelId="{A52ED348-9925-42A0-9451-C8C558DF4F0F}" type="presParOf" srcId="{893F5DEE-3F10-4B2F-BF59-D963A930BC75}" destId="{940ABEED-FF3D-4AAC-82E5-D4476D31F5AB}" srcOrd="5" destOrd="0" presId="urn:microsoft.com/office/officeart/2005/8/layout/hList9"/>
    <dgm:cxn modelId="{D1F36B2A-8A4F-46DF-8957-7DD5EC55D3F1}" type="presParOf" srcId="{893F5DEE-3F10-4B2F-BF59-D963A930BC75}" destId="{71DD042D-3366-4FF9-ACF7-D44AB580221D}" srcOrd="6" destOrd="0" presId="urn:microsoft.com/office/officeart/2005/8/layout/hList9"/>
    <dgm:cxn modelId="{979DA993-EAAD-4843-8BC2-041CCE3E68B3}" type="presParOf" srcId="{71DD042D-3366-4FF9-ACF7-D44AB580221D}" destId="{9836ABE8-5EA9-4DB3-9D8C-FE97ECCDEB14}" srcOrd="0" destOrd="0" presId="urn:microsoft.com/office/officeart/2005/8/layout/hList9"/>
    <dgm:cxn modelId="{2022EFE7-62CC-4368-8645-6AE65B2B3076}" type="presParOf" srcId="{71DD042D-3366-4FF9-ACF7-D44AB580221D}" destId="{A72DC046-5EE0-441C-9D98-7DFE38D89083}" srcOrd="1" destOrd="0" presId="urn:microsoft.com/office/officeart/2005/8/layout/hList9"/>
    <dgm:cxn modelId="{24BA8DAB-F676-4AFA-B42F-A3F31C56CEE6}" type="presParOf" srcId="{A72DC046-5EE0-441C-9D98-7DFE38D89083}" destId="{5F451261-DFBA-442B-A358-0DE84F1B8605}" srcOrd="0" destOrd="0" presId="urn:microsoft.com/office/officeart/2005/8/layout/hList9"/>
    <dgm:cxn modelId="{EF629BBF-8115-4E41-8810-4DBD672D8840}" type="presParOf" srcId="{A72DC046-5EE0-441C-9D98-7DFE38D89083}" destId="{35EE1C2B-48A1-4E3C-B512-BC84CD665C25}" srcOrd="1" destOrd="0" presId="urn:microsoft.com/office/officeart/2005/8/layout/hList9"/>
    <dgm:cxn modelId="{9DE222A8-6910-48A8-B6ED-22D4B0963135}" type="presParOf" srcId="{893F5DEE-3F10-4B2F-BF59-D963A930BC75}" destId="{53BB6B17-5DFB-475B-A5F4-29DFE0C19ABA}" srcOrd="7" destOrd="0" presId="urn:microsoft.com/office/officeart/2005/8/layout/hList9"/>
    <dgm:cxn modelId="{3BD53DBF-B1D3-44A3-AE05-0EE1765FD349}" type="presParOf" srcId="{893F5DEE-3F10-4B2F-BF59-D963A930BC75}" destId="{4E4BBCD2-C80C-433B-B4C3-3454CAC03B1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8FA7F5-3DAB-475A-AA47-CAF1B7C6FCA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C8408AC-F3B1-48EE-805C-6362AA05B129}">
      <dgm:prSet phldrT="[Text]" phldr="0"/>
      <dgm:spPr/>
      <dgm:t>
        <a:bodyPr/>
        <a:lstStyle/>
        <a:p>
          <a:r>
            <a:rPr lang="en-US" dirty="0">
              <a:solidFill>
                <a:schemeClr val="tx1"/>
              </a:solidFill>
            </a:rPr>
            <a:t>What?</a:t>
          </a:r>
        </a:p>
      </dgm:t>
    </dgm:pt>
    <dgm:pt modelId="{8505699D-459E-4CA8-BF24-76269D369249}" type="parTrans" cxnId="{A344A872-F15E-4BC0-8D1B-727AEF846113}">
      <dgm:prSet/>
      <dgm:spPr/>
      <dgm:t>
        <a:bodyPr/>
        <a:lstStyle/>
        <a:p>
          <a:endParaRPr lang="en-US"/>
        </a:p>
      </dgm:t>
    </dgm:pt>
    <dgm:pt modelId="{18DCBA86-C89D-4F74-B1F4-4F536AB2A4E6}" type="sibTrans" cxnId="{A344A872-F15E-4BC0-8D1B-727AEF846113}">
      <dgm:prSet/>
      <dgm:spPr/>
      <dgm:t>
        <a:bodyPr/>
        <a:lstStyle/>
        <a:p>
          <a:endParaRPr lang="en-US"/>
        </a:p>
      </dgm:t>
    </dgm:pt>
    <dgm:pt modelId="{401A02D3-C2A9-413E-9F04-5E5E4E6C1862}">
      <dgm:prSet phldrT="[Text]" phldr="0"/>
      <dgm:spPr/>
      <dgm:t>
        <a:bodyPr/>
        <a:lstStyle/>
        <a:p>
          <a:r>
            <a:rPr lang="en-US" dirty="0">
              <a:solidFill>
                <a:schemeClr val="tx1"/>
              </a:solidFill>
            </a:rPr>
            <a:t>Why? </a:t>
          </a:r>
        </a:p>
      </dgm:t>
    </dgm:pt>
    <dgm:pt modelId="{91A01543-8667-4B75-84DE-F795BAB12F26}" type="parTrans" cxnId="{62864CC7-5687-4B13-BDAF-E7AF59641293}">
      <dgm:prSet/>
      <dgm:spPr/>
      <dgm:t>
        <a:bodyPr/>
        <a:lstStyle/>
        <a:p>
          <a:endParaRPr lang="en-US"/>
        </a:p>
      </dgm:t>
    </dgm:pt>
    <dgm:pt modelId="{60D9F604-AE75-43A9-B460-2DA91FDAFE0E}" type="sibTrans" cxnId="{62864CC7-5687-4B13-BDAF-E7AF59641293}">
      <dgm:prSet/>
      <dgm:spPr/>
      <dgm:t>
        <a:bodyPr/>
        <a:lstStyle/>
        <a:p>
          <a:endParaRPr lang="en-US"/>
        </a:p>
      </dgm:t>
    </dgm:pt>
    <dgm:pt modelId="{24334D16-DB4A-4D1C-869A-556A32D73254}">
      <dgm:prSet phldrT="[Text]" phldr="0"/>
      <dgm:spPr/>
      <dgm:t>
        <a:bodyPr/>
        <a:lstStyle/>
        <a:p>
          <a:r>
            <a:rPr lang="en-US" dirty="0">
              <a:solidFill>
                <a:schemeClr val="tx1"/>
              </a:solidFill>
            </a:rPr>
            <a:t>Where?</a:t>
          </a:r>
        </a:p>
      </dgm:t>
    </dgm:pt>
    <dgm:pt modelId="{3FE582C9-7019-4AF5-9C08-D8B5BF370476}" type="parTrans" cxnId="{6592897A-E2D5-4181-BF52-1F7C30AC958F}">
      <dgm:prSet/>
      <dgm:spPr/>
      <dgm:t>
        <a:bodyPr/>
        <a:lstStyle/>
        <a:p>
          <a:endParaRPr lang="en-US"/>
        </a:p>
      </dgm:t>
    </dgm:pt>
    <dgm:pt modelId="{EBCDADC4-5ADD-47ED-8369-6D90216B17A4}" type="sibTrans" cxnId="{6592897A-E2D5-4181-BF52-1F7C30AC958F}">
      <dgm:prSet/>
      <dgm:spPr/>
      <dgm:t>
        <a:bodyPr/>
        <a:lstStyle/>
        <a:p>
          <a:endParaRPr lang="en-US"/>
        </a:p>
      </dgm:t>
    </dgm:pt>
    <dgm:pt modelId="{670D462C-8FD1-4084-872D-144787989C87}">
      <dgm:prSet phldrT="[Text]" phldr="0"/>
      <dgm:spPr/>
      <dgm:t>
        <a:bodyPr/>
        <a:lstStyle/>
        <a:p>
          <a:r>
            <a:rPr lang="en-US" dirty="0">
              <a:solidFill>
                <a:schemeClr val="tx1"/>
              </a:solidFill>
            </a:rPr>
            <a:t>Who?</a:t>
          </a:r>
        </a:p>
      </dgm:t>
    </dgm:pt>
    <dgm:pt modelId="{375B0D4A-FF8E-4F26-8AFC-82174A353F21}" type="parTrans" cxnId="{DF7B9E7D-C339-41E6-B59D-A87F25699EFD}">
      <dgm:prSet/>
      <dgm:spPr/>
      <dgm:t>
        <a:bodyPr/>
        <a:lstStyle/>
        <a:p>
          <a:endParaRPr lang="en-US"/>
        </a:p>
      </dgm:t>
    </dgm:pt>
    <dgm:pt modelId="{551C6319-F5B6-4CE8-849C-7AF553817D55}" type="sibTrans" cxnId="{DF7B9E7D-C339-41E6-B59D-A87F25699EFD}">
      <dgm:prSet/>
      <dgm:spPr/>
      <dgm:t>
        <a:bodyPr/>
        <a:lstStyle/>
        <a:p>
          <a:endParaRPr lang="en-US"/>
        </a:p>
      </dgm:t>
    </dgm:pt>
    <dgm:pt modelId="{968F138E-7C7E-4ADA-8AB5-D1155FC35610}">
      <dgm:prSet phldrT="[Text]" phldr="0"/>
      <dgm:spPr/>
      <dgm:t>
        <a:bodyPr/>
        <a:lstStyle/>
        <a:p>
          <a:r>
            <a:rPr lang="en-US" dirty="0">
              <a:solidFill>
                <a:schemeClr val="tx1"/>
              </a:solidFill>
            </a:rPr>
            <a:t>When?</a:t>
          </a:r>
        </a:p>
      </dgm:t>
    </dgm:pt>
    <dgm:pt modelId="{AEB5CEDF-1073-46F8-8EEC-2CCDE8EF2C6E}" type="parTrans" cxnId="{D26295EA-19C8-42B1-8E49-D2BCA9371BB4}">
      <dgm:prSet/>
      <dgm:spPr/>
      <dgm:t>
        <a:bodyPr/>
        <a:lstStyle/>
        <a:p>
          <a:endParaRPr lang="en-US"/>
        </a:p>
      </dgm:t>
    </dgm:pt>
    <dgm:pt modelId="{728DB7D6-D136-4FA7-A002-C11F98CDD889}" type="sibTrans" cxnId="{D26295EA-19C8-42B1-8E49-D2BCA9371BB4}">
      <dgm:prSet/>
      <dgm:spPr/>
      <dgm:t>
        <a:bodyPr/>
        <a:lstStyle/>
        <a:p>
          <a:endParaRPr lang="en-US"/>
        </a:p>
      </dgm:t>
    </dgm:pt>
    <dgm:pt modelId="{0D1F6CF1-BCD5-421D-BE06-F7A9F032295A}">
      <dgm:prSet phldrT="[Text]" phldr="0"/>
      <dgm:spPr/>
      <dgm:t>
        <a:bodyPr/>
        <a:lstStyle/>
        <a:p>
          <a:r>
            <a:rPr lang="en-US" dirty="0">
              <a:solidFill>
                <a:schemeClr val="tx1"/>
              </a:solidFill>
            </a:rPr>
            <a:t>How?</a:t>
          </a:r>
        </a:p>
      </dgm:t>
    </dgm:pt>
    <dgm:pt modelId="{1AF44777-C02A-4386-B549-7739059890A6}" type="parTrans" cxnId="{443EDD99-A235-4756-9148-C6526B1F6DA8}">
      <dgm:prSet/>
      <dgm:spPr/>
      <dgm:t>
        <a:bodyPr/>
        <a:lstStyle/>
        <a:p>
          <a:endParaRPr lang="en-US"/>
        </a:p>
      </dgm:t>
    </dgm:pt>
    <dgm:pt modelId="{2536D7DF-C934-4436-B6C0-DBBB95527FCB}" type="sibTrans" cxnId="{443EDD99-A235-4756-9148-C6526B1F6DA8}">
      <dgm:prSet/>
      <dgm:spPr/>
      <dgm:t>
        <a:bodyPr/>
        <a:lstStyle/>
        <a:p>
          <a:endParaRPr lang="en-US"/>
        </a:p>
      </dgm:t>
    </dgm:pt>
    <dgm:pt modelId="{1DD73656-D49A-4A1E-95EE-834E842B87A4}" type="pres">
      <dgm:prSet presAssocID="{6D8FA7F5-3DAB-475A-AA47-CAF1B7C6FCA9}" presName="Name0" presStyleCnt="0">
        <dgm:presLayoutVars>
          <dgm:chPref val="1"/>
          <dgm:dir/>
          <dgm:animOne val="branch"/>
          <dgm:animLvl val="lvl"/>
          <dgm:resizeHandles/>
        </dgm:presLayoutVars>
      </dgm:prSet>
      <dgm:spPr/>
    </dgm:pt>
    <dgm:pt modelId="{307905E3-F1BC-41FF-A619-E5515AF7207F}" type="pres">
      <dgm:prSet presAssocID="{8C8408AC-F3B1-48EE-805C-6362AA05B129}" presName="vertOne" presStyleCnt="0"/>
      <dgm:spPr/>
    </dgm:pt>
    <dgm:pt modelId="{BF1B7AFC-F27D-457A-8B40-7A5673DD9BC5}" type="pres">
      <dgm:prSet presAssocID="{8C8408AC-F3B1-48EE-805C-6362AA05B129}" presName="txOne" presStyleLbl="node0" presStyleIdx="0" presStyleCnt="1" custLinFactNeighborX="-300" custLinFactNeighborY="-19151">
        <dgm:presLayoutVars>
          <dgm:chPref val="3"/>
        </dgm:presLayoutVars>
      </dgm:prSet>
      <dgm:spPr/>
    </dgm:pt>
    <dgm:pt modelId="{FC9E2BDE-6BF2-431A-9959-22B069368786}" type="pres">
      <dgm:prSet presAssocID="{8C8408AC-F3B1-48EE-805C-6362AA05B129}" presName="parTransOne" presStyleCnt="0"/>
      <dgm:spPr/>
    </dgm:pt>
    <dgm:pt modelId="{A6FA1765-E68D-409F-BD4D-0178370D734E}" type="pres">
      <dgm:prSet presAssocID="{8C8408AC-F3B1-48EE-805C-6362AA05B129}" presName="horzOne" presStyleCnt="0"/>
      <dgm:spPr/>
    </dgm:pt>
    <dgm:pt modelId="{04FCC0D9-9A90-4581-885E-D31E601D0F0F}" type="pres">
      <dgm:prSet presAssocID="{401A02D3-C2A9-413E-9F04-5E5E4E6C1862}" presName="vertTwo" presStyleCnt="0"/>
      <dgm:spPr/>
    </dgm:pt>
    <dgm:pt modelId="{D03141A0-008D-48F2-986C-5AED4A9EAC9F}" type="pres">
      <dgm:prSet presAssocID="{401A02D3-C2A9-413E-9F04-5E5E4E6C1862}" presName="txTwo" presStyleLbl="node2" presStyleIdx="0" presStyleCnt="2">
        <dgm:presLayoutVars>
          <dgm:chPref val="3"/>
        </dgm:presLayoutVars>
      </dgm:prSet>
      <dgm:spPr/>
    </dgm:pt>
    <dgm:pt modelId="{805028A0-C5F5-4EA3-BFB7-9573A516C27F}" type="pres">
      <dgm:prSet presAssocID="{401A02D3-C2A9-413E-9F04-5E5E4E6C1862}" presName="parTransTwo" presStyleCnt="0"/>
      <dgm:spPr/>
    </dgm:pt>
    <dgm:pt modelId="{C307833C-DDBC-4FD0-B335-2205AC457BE2}" type="pres">
      <dgm:prSet presAssocID="{401A02D3-C2A9-413E-9F04-5E5E4E6C1862}" presName="horzTwo" presStyleCnt="0"/>
      <dgm:spPr/>
    </dgm:pt>
    <dgm:pt modelId="{4009046A-89A7-432F-97C8-7CA972E845D4}" type="pres">
      <dgm:prSet presAssocID="{24334D16-DB4A-4D1C-869A-556A32D73254}" presName="vertThree" presStyleCnt="0"/>
      <dgm:spPr/>
    </dgm:pt>
    <dgm:pt modelId="{B5224394-650B-4E96-AE20-262BCAE8AD8B}" type="pres">
      <dgm:prSet presAssocID="{24334D16-DB4A-4D1C-869A-556A32D73254}" presName="txThree" presStyleLbl="node3" presStyleIdx="0" presStyleCnt="3">
        <dgm:presLayoutVars>
          <dgm:chPref val="3"/>
        </dgm:presLayoutVars>
      </dgm:prSet>
      <dgm:spPr/>
    </dgm:pt>
    <dgm:pt modelId="{33580D99-E60D-4F0D-B44F-DEC94CB0971F}" type="pres">
      <dgm:prSet presAssocID="{24334D16-DB4A-4D1C-869A-556A32D73254}" presName="horzThree" presStyleCnt="0"/>
      <dgm:spPr/>
    </dgm:pt>
    <dgm:pt modelId="{FBD2A5D4-8D61-4106-A219-C2119DB69CF6}" type="pres">
      <dgm:prSet presAssocID="{EBCDADC4-5ADD-47ED-8369-6D90216B17A4}" presName="sibSpaceThree" presStyleCnt="0"/>
      <dgm:spPr/>
    </dgm:pt>
    <dgm:pt modelId="{563E3C23-8FCC-42C5-9F5B-43CB89226771}" type="pres">
      <dgm:prSet presAssocID="{670D462C-8FD1-4084-872D-144787989C87}" presName="vertThree" presStyleCnt="0"/>
      <dgm:spPr/>
    </dgm:pt>
    <dgm:pt modelId="{87E6BB90-57A2-4252-9C42-DA4DD4454B3B}" type="pres">
      <dgm:prSet presAssocID="{670D462C-8FD1-4084-872D-144787989C87}" presName="txThree" presStyleLbl="node3" presStyleIdx="1" presStyleCnt="3">
        <dgm:presLayoutVars>
          <dgm:chPref val="3"/>
        </dgm:presLayoutVars>
      </dgm:prSet>
      <dgm:spPr/>
    </dgm:pt>
    <dgm:pt modelId="{0E8F219B-A943-4EB0-9B6B-9CEA9CC2CF77}" type="pres">
      <dgm:prSet presAssocID="{670D462C-8FD1-4084-872D-144787989C87}" presName="horzThree" presStyleCnt="0"/>
      <dgm:spPr/>
    </dgm:pt>
    <dgm:pt modelId="{D18F3730-84B0-43CA-AD22-3D259095C529}" type="pres">
      <dgm:prSet presAssocID="{60D9F604-AE75-43A9-B460-2DA91FDAFE0E}" presName="sibSpaceTwo" presStyleCnt="0"/>
      <dgm:spPr/>
    </dgm:pt>
    <dgm:pt modelId="{D33E7276-C81B-4C50-AC5F-2379BC84192F}" type="pres">
      <dgm:prSet presAssocID="{968F138E-7C7E-4ADA-8AB5-D1155FC35610}" presName="vertTwo" presStyleCnt="0"/>
      <dgm:spPr/>
    </dgm:pt>
    <dgm:pt modelId="{D28EEA48-1B14-4F26-9FF4-9932B3CCBF1A}" type="pres">
      <dgm:prSet presAssocID="{968F138E-7C7E-4ADA-8AB5-D1155FC35610}" presName="txTwo" presStyleLbl="node2" presStyleIdx="1" presStyleCnt="2">
        <dgm:presLayoutVars>
          <dgm:chPref val="3"/>
        </dgm:presLayoutVars>
      </dgm:prSet>
      <dgm:spPr/>
    </dgm:pt>
    <dgm:pt modelId="{A1F31A6F-A966-4E91-BFC7-DFC63BCD3E86}" type="pres">
      <dgm:prSet presAssocID="{968F138E-7C7E-4ADA-8AB5-D1155FC35610}" presName="parTransTwo" presStyleCnt="0"/>
      <dgm:spPr/>
    </dgm:pt>
    <dgm:pt modelId="{9A728BAF-260C-461A-BD0D-F1D786974E26}" type="pres">
      <dgm:prSet presAssocID="{968F138E-7C7E-4ADA-8AB5-D1155FC35610}" presName="horzTwo" presStyleCnt="0"/>
      <dgm:spPr/>
    </dgm:pt>
    <dgm:pt modelId="{0A7E8EE7-C650-4760-8574-6BC116D88DDB}" type="pres">
      <dgm:prSet presAssocID="{0D1F6CF1-BCD5-421D-BE06-F7A9F032295A}" presName="vertThree" presStyleCnt="0"/>
      <dgm:spPr/>
    </dgm:pt>
    <dgm:pt modelId="{78FBB149-F4EB-4ACD-8880-141B1A455A22}" type="pres">
      <dgm:prSet presAssocID="{0D1F6CF1-BCD5-421D-BE06-F7A9F032295A}" presName="txThree" presStyleLbl="node3" presStyleIdx="2" presStyleCnt="3">
        <dgm:presLayoutVars>
          <dgm:chPref val="3"/>
        </dgm:presLayoutVars>
      </dgm:prSet>
      <dgm:spPr/>
    </dgm:pt>
    <dgm:pt modelId="{5AB0F555-4FDD-4E7D-A3E0-27F9C656FA0E}" type="pres">
      <dgm:prSet presAssocID="{0D1F6CF1-BCD5-421D-BE06-F7A9F032295A}" presName="horzThree" presStyleCnt="0"/>
      <dgm:spPr/>
    </dgm:pt>
  </dgm:ptLst>
  <dgm:cxnLst>
    <dgm:cxn modelId="{C626DD0D-F7D8-45E6-8760-459977FE0DE1}" type="presOf" srcId="{0D1F6CF1-BCD5-421D-BE06-F7A9F032295A}" destId="{78FBB149-F4EB-4ACD-8880-141B1A455A22}" srcOrd="0" destOrd="0" presId="urn:microsoft.com/office/officeart/2005/8/layout/hierarchy4"/>
    <dgm:cxn modelId="{240C0147-07B6-4FDD-868C-0B2D451239A5}" type="presOf" srcId="{24334D16-DB4A-4D1C-869A-556A32D73254}" destId="{B5224394-650B-4E96-AE20-262BCAE8AD8B}" srcOrd="0" destOrd="0" presId="urn:microsoft.com/office/officeart/2005/8/layout/hierarchy4"/>
    <dgm:cxn modelId="{61582567-0938-453A-9817-E1ADB9C10037}" type="presOf" srcId="{670D462C-8FD1-4084-872D-144787989C87}" destId="{87E6BB90-57A2-4252-9C42-DA4DD4454B3B}" srcOrd="0" destOrd="0" presId="urn:microsoft.com/office/officeart/2005/8/layout/hierarchy4"/>
    <dgm:cxn modelId="{2ACED471-73FA-472F-ACCA-E0849766304B}" type="presOf" srcId="{401A02D3-C2A9-413E-9F04-5E5E4E6C1862}" destId="{D03141A0-008D-48F2-986C-5AED4A9EAC9F}" srcOrd="0" destOrd="0" presId="urn:microsoft.com/office/officeart/2005/8/layout/hierarchy4"/>
    <dgm:cxn modelId="{A344A872-F15E-4BC0-8D1B-727AEF846113}" srcId="{6D8FA7F5-3DAB-475A-AA47-CAF1B7C6FCA9}" destId="{8C8408AC-F3B1-48EE-805C-6362AA05B129}" srcOrd="0" destOrd="0" parTransId="{8505699D-459E-4CA8-BF24-76269D369249}" sibTransId="{18DCBA86-C89D-4F74-B1F4-4F536AB2A4E6}"/>
    <dgm:cxn modelId="{6592897A-E2D5-4181-BF52-1F7C30AC958F}" srcId="{401A02D3-C2A9-413E-9F04-5E5E4E6C1862}" destId="{24334D16-DB4A-4D1C-869A-556A32D73254}" srcOrd="0" destOrd="0" parTransId="{3FE582C9-7019-4AF5-9C08-D8B5BF370476}" sibTransId="{EBCDADC4-5ADD-47ED-8369-6D90216B17A4}"/>
    <dgm:cxn modelId="{7B57427D-BE42-4C41-B952-3F3376EC48BF}" type="presOf" srcId="{6D8FA7F5-3DAB-475A-AA47-CAF1B7C6FCA9}" destId="{1DD73656-D49A-4A1E-95EE-834E842B87A4}" srcOrd="0" destOrd="0" presId="urn:microsoft.com/office/officeart/2005/8/layout/hierarchy4"/>
    <dgm:cxn modelId="{DF7B9E7D-C339-41E6-B59D-A87F25699EFD}" srcId="{401A02D3-C2A9-413E-9F04-5E5E4E6C1862}" destId="{670D462C-8FD1-4084-872D-144787989C87}" srcOrd="1" destOrd="0" parTransId="{375B0D4A-FF8E-4F26-8AFC-82174A353F21}" sibTransId="{551C6319-F5B6-4CE8-849C-7AF553817D55}"/>
    <dgm:cxn modelId="{139BA495-065F-4A5E-8D5D-8E263CE5C9D0}" type="presOf" srcId="{968F138E-7C7E-4ADA-8AB5-D1155FC35610}" destId="{D28EEA48-1B14-4F26-9FF4-9932B3CCBF1A}" srcOrd="0" destOrd="0" presId="urn:microsoft.com/office/officeart/2005/8/layout/hierarchy4"/>
    <dgm:cxn modelId="{443EDD99-A235-4756-9148-C6526B1F6DA8}" srcId="{968F138E-7C7E-4ADA-8AB5-D1155FC35610}" destId="{0D1F6CF1-BCD5-421D-BE06-F7A9F032295A}" srcOrd="0" destOrd="0" parTransId="{1AF44777-C02A-4386-B549-7739059890A6}" sibTransId="{2536D7DF-C934-4436-B6C0-DBBB95527FCB}"/>
    <dgm:cxn modelId="{62864CC7-5687-4B13-BDAF-E7AF59641293}" srcId="{8C8408AC-F3B1-48EE-805C-6362AA05B129}" destId="{401A02D3-C2A9-413E-9F04-5E5E4E6C1862}" srcOrd="0" destOrd="0" parTransId="{91A01543-8667-4B75-84DE-F795BAB12F26}" sibTransId="{60D9F604-AE75-43A9-B460-2DA91FDAFE0E}"/>
    <dgm:cxn modelId="{D26295EA-19C8-42B1-8E49-D2BCA9371BB4}" srcId="{8C8408AC-F3B1-48EE-805C-6362AA05B129}" destId="{968F138E-7C7E-4ADA-8AB5-D1155FC35610}" srcOrd="1" destOrd="0" parTransId="{AEB5CEDF-1073-46F8-8EEC-2CCDE8EF2C6E}" sibTransId="{728DB7D6-D136-4FA7-A002-C11F98CDD889}"/>
    <dgm:cxn modelId="{B5C001FC-0C7C-4794-87A3-FA7A1F8E694E}" type="presOf" srcId="{8C8408AC-F3B1-48EE-805C-6362AA05B129}" destId="{BF1B7AFC-F27D-457A-8B40-7A5673DD9BC5}" srcOrd="0" destOrd="0" presId="urn:microsoft.com/office/officeart/2005/8/layout/hierarchy4"/>
    <dgm:cxn modelId="{AEC207F9-E8A2-4BE2-9FA5-D7F563B2CD9B}" type="presParOf" srcId="{1DD73656-D49A-4A1E-95EE-834E842B87A4}" destId="{307905E3-F1BC-41FF-A619-E5515AF7207F}" srcOrd="0" destOrd="0" presId="urn:microsoft.com/office/officeart/2005/8/layout/hierarchy4"/>
    <dgm:cxn modelId="{7AAF492C-042F-4333-A9FA-0991D5FBF8B6}" type="presParOf" srcId="{307905E3-F1BC-41FF-A619-E5515AF7207F}" destId="{BF1B7AFC-F27D-457A-8B40-7A5673DD9BC5}" srcOrd="0" destOrd="0" presId="urn:microsoft.com/office/officeart/2005/8/layout/hierarchy4"/>
    <dgm:cxn modelId="{B3C5CB94-0B77-4430-A52E-97C1D07D9748}" type="presParOf" srcId="{307905E3-F1BC-41FF-A619-E5515AF7207F}" destId="{FC9E2BDE-6BF2-431A-9959-22B069368786}" srcOrd="1" destOrd="0" presId="urn:microsoft.com/office/officeart/2005/8/layout/hierarchy4"/>
    <dgm:cxn modelId="{23F510C9-F7C2-4A0A-AB31-ED2B85A312E6}" type="presParOf" srcId="{307905E3-F1BC-41FF-A619-E5515AF7207F}" destId="{A6FA1765-E68D-409F-BD4D-0178370D734E}" srcOrd="2" destOrd="0" presId="urn:microsoft.com/office/officeart/2005/8/layout/hierarchy4"/>
    <dgm:cxn modelId="{39D6C37D-2886-40D2-90D0-CECBF3C54210}" type="presParOf" srcId="{A6FA1765-E68D-409F-BD4D-0178370D734E}" destId="{04FCC0D9-9A90-4581-885E-D31E601D0F0F}" srcOrd="0" destOrd="0" presId="urn:microsoft.com/office/officeart/2005/8/layout/hierarchy4"/>
    <dgm:cxn modelId="{E1A0F498-984E-4212-B78A-8F2CE5ECCED5}" type="presParOf" srcId="{04FCC0D9-9A90-4581-885E-D31E601D0F0F}" destId="{D03141A0-008D-48F2-986C-5AED4A9EAC9F}" srcOrd="0" destOrd="0" presId="urn:microsoft.com/office/officeart/2005/8/layout/hierarchy4"/>
    <dgm:cxn modelId="{8B8B2D4D-3E17-45DF-840B-F41C56584209}" type="presParOf" srcId="{04FCC0D9-9A90-4581-885E-D31E601D0F0F}" destId="{805028A0-C5F5-4EA3-BFB7-9573A516C27F}" srcOrd="1" destOrd="0" presId="urn:microsoft.com/office/officeart/2005/8/layout/hierarchy4"/>
    <dgm:cxn modelId="{043ADC65-A891-4151-88B4-8EF7F16E7358}" type="presParOf" srcId="{04FCC0D9-9A90-4581-885E-D31E601D0F0F}" destId="{C307833C-DDBC-4FD0-B335-2205AC457BE2}" srcOrd="2" destOrd="0" presId="urn:microsoft.com/office/officeart/2005/8/layout/hierarchy4"/>
    <dgm:cxn modelId="{045A584E-AA46-448B-8080-A050C22EA4BF}" type="presParOf" srcId="{C307833C-DDBC-4FD0-B335-2205AC457BE2}" destId="{4009046A-89A7-432F-97C8-7CA972E845D4}" srcOrd="0" destOrd="0" presId="urn:microsoft.com/office/officeart/2005/8/layout/hierarchy4"/>
    <dgm:cxn modelId="{B1BB0A62-F558-40EA-A50A-48FD95D3CBDC}" type="presParOf" srcId="{4009046A-89A7-432F-97C8-7CA972E845D4}" destId="{B5224394-650B-4E96-AE20-262BCAE8AD8B}" srcOrd="0" destOrd="0" presId="urn:microsoft.com/office/officeart/2005/8/layout/hierarchy4"/>
    <dgm:cxn modelId="{B27F2931-3584-4DA8-8E69-A9A42B16DFB4}" type="presParOf" srcId="{4009046A-89A7-432F-97C8-7CA972E845D4}" destId="{33580D99-E60D-4F0D-B44F-DEC94CB0971F}" srcOrd="1" destOrd="0" presId="urn:microsoft.com/office/officeart/2005/8/layout/hierarchy4"/>
    <dgm:cxn modelId="{E5113812-6025-4E14-B1B0-72EF6366AFD8}" type="presParOf" srcId="{C307833C-DDBC-4FD0-B335-2205AC457BE2}" destId="{FBD2A5D4-8D61-4106-A219-C2119DB69CF6}" srcOrd="1" destOrd="0" presId="urn:microsoft.com/office/officeart/2005/8/layout/hierarchy4"/>
    <dgm:cxn modelId="{6831A64B-0692-4F59-9A03-5004C80F0B3B}" type="presParOf" srcId="{C307833C-DDBC-4FD0-B335-2205AC457BE2}" destId="{563E3C23-8FCC-42C5-9F5B-43CB89226771}" srcOrd="2" destOrd="0" presId="urn:microsoft.com/office/officeart/2005/8/layout/hierarchy4"/>
    <dgm:cxn modelId="{6C0DE66E-DB82-4814-9CCA-737C06661AEA}" type="presParOf" srcId="{563E3C23-8FCC-42C5-9F5B-43CB89226771}" destId="{87E6BB90-57A2-4252-9C42-DA4DD4454B3B}" srcOrd="0" destOrd="0" presId="urn:microsoft.com/office/officeart/2005/8/layout/hierarchy4"/>
    <dgm:cxn modelId="{4AAACE56-1922-4613-A2EA-35A2D1F65AD6}" type="presParOf" srcId="{563E3C23-8FCC-42C5-9F5B-43CB89226771}" destId="{0E8F219B-A943-4EB0-9B6B-9CEA9CC2CF77}" srcOrd="1" destOrd="0" presId="urn:microsoft.com/office/officeart/2005/8/layout/hierarchy4"/>
    <dgm:cxn modelId="{9AD505E9-57E1-471E-90C5-A1504B6DF112}" type="presParOf" srcId="{A6FA1765-E68D-409F-BD4D-0178370D734E}" destId="{D18F3730-84B0-43CA-AD22-3D259095C529}" srcOrd="1" destOrd="0" presId="urn:microsoft.com/office/officeart/2005/8/layout/hierarchy4"/>
    <dgm:cxn modelId="{2354504E-D566-46B2-AEE7-BC6945879D91}" type="presParOf" srcId="{A6FA1765-E68D-409F-BD4D-0178370D734E}" destId="{D33E7276-C81B-4C50-AC5F-2379BC84192F}" srcOrd="2" destOrd="0" presId="urn:microsoft.com/office/officeart/2005/8/layout/hierarchy4"/>
    <dgm:cxn modelId="{9142B1A5-35B6-4EE7-AE81-DC300F56DAE6}" type="presParOf" srcId="{D33E7276-C81B-4C50-AC5F-2379BC84192F}" destId="{D28EEA48-1B14-4F26-9FF4-9932B3CCBF1A}" srcOrd="0" destOrd="0" presId="urn:microsoft.com/office/officeart/2005/8/layout/hierarchy4"/>
    <dgm:cxn modelId="{1A59326B-76E6-4C68-99AC-EB2EE182F29C}" type="presParOf" srcId="{D33E7276-C81B-4C50-AC5F-2379BC84192F}" destId="{A1F31A6F-A966-4E91-BFC7-DFC63BCD3E86}" srcOrd="1" destOrd="0" presId="urn:microsoft.com/office/officeart/2005/8/layout/hierarchy4"/>
    <dgm:cxn modelId="{50884C21-6440-46DB-90D2-4F1962E9378F}" type="presParOf" srcId="{D33E7276-C81B-4C50-AC5F-2379BC84192F}" destId="{9A728BAF-260C-461A-BD0D-F1D786974E26}" srcOrd="2" destOrd="0" presId="urn:microsoft.com/office/officeart/2005/8/layout/hierarchy4"/>
    <dgm:cxn modelId="{5E3D1165-2BCE-462A-A47E-6C18F065C2B0}" type="presParOf" srcId="{9A728BAF-260C-461A-BD0D-F1D786974E26}" destId="{0A7E8EE7-C650-4760-8574-6BC116D88DDB}" srcOrd="0" destOrd="0" presId="urn:microsoft.com/office/officeart/2005/8/layout/hierarchy4"/>
    <dgm:cxn modelId="{989589E6-78BD-48CE-A473-C90B3D2FCDE7}" type="presParOf" srcId="{0A7E8EE7-C650-4760-8574-6BC116D88DDB}" destId="{78FBB149-F4EB-4ACD-8880-141B1A455A22}" srcOrd="0" destOrd="0" presId="urn:microsoft.com/office/officeart/2005/8/layout/hierarchy4"/>
    <dgm:cxn modelId="{EDB1913E-B257-42B0-9773-58F0C5F86C85}" type="presParOf" srcId="{0A7E8EE7-C650-4760-8574-6BC116D88DDB}" destId="{5AB0F555-4FDD-4E7D-A3E0-27F9C656FA0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0F0F6-3EB8-40B5-802A-294A4E68636B}">
      <dsp:nvSpPr>
        <dsp:cNvPr id="0" name=""/>
        <dsp:cNvSpPr/>
      </dsp:nvSpPr>
      <dsp:spPr>
        <a:xfrm>
          <a:off x="7" y="0"/>
          <a:ext cx="10058392" cy="376078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6A09D-F949-4E67-A35F-85A0A7E3FC4C}">
      <dsp:nvSpPr>
        <dsp:cNvPr id="0" name=""/>
        <dsp:cNvSpPr/>
      </dsp:nvSpPr>
      <dsp:spPr>
        <a:xfrm>
          <a:off x="1165469" y="2731206"/>
          <a:ext cx="138396" cy="1383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D9302-6729-4133-95FD-81765BE0EE0B}">
      <dsp:nvSpPr>
        <dsp:cNvPr id="0" name=""/>
        <dsp:cNvSpPr/>
      </dsp:nvSpPr>
      <dsp:spPr>
        <a:xfrm>
          <a:off x="698166" y="2865720"/>
          <a:ext cx="1993099" cy="89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334"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Introduction</a:t>
          </a:r>
        </a:p>
      </dsp:txBody>
      <dsp:txXfrm>
        <a:off x="698166" y="2865720"/>
        <a:ext cx="1993099" cy="895067"/>
      </dsp:txXfrm>
    </dsp:sp>
    <dsp:sp modelId="{6BF0D013-FA60-4926-AD8A-B6C00AF99A04}">
      <dsp:nvSpPr>
        <dsp:cNvPr id="0" name=""/>
        <dsp:cNvSpPr/>
      </dsp:nvSpPr>
      <dsp:spPr>
        <a:xfrm>
          <a:off x="2839959" y="1932649"/>
          <a:ext cx="240690" cy="2406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D214F-A481-4796-B977-5EB691C2055C}">
      <dsp:nvSpPr>
        <dsp:cNvPr id="0" name=""/>
        <dsp:cNvSpPr/>
      </dsp:nvSpPr>
      <dsp:spPr>
        <a:xfrm>
          <a:off x="2587956" y="2235304"/>
          <a:ext cx="2226026" cy="152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537"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The Five </a:t>
          </a:r>
          <a:r>
            <a:rPr lang="en-US" sz="2700" kern="1200" dirty="0" err="1"/>
            <a:t>Ws</a:t>
          </a:r>
          <a:r>
            <a:rPr lang="en-US" sz="2700" kern="1200" dirty="0"/>
            <a:t> &amp; H</a:t>
          </a:r>
        </a:p>
      </dsp:txBody>
      <dsp:txXfrm>
        <a:off x="2587956" y="2235304"/>
        <a:ext cx="2226026" cy="1525483"/>
      </dsp:txXfrm>
    </dsp:sp>
    <dsp:sp modelId="{C0ABA58E-105A-48CC-A8FE-C351755417E8}">
      <dsp:nvSpPr>
        <dsp:cNvPr id="0" name=""/>
        <dsp:cNvSpPr/>
      </dsp:nvSpPr>
      <dsp:spPr>
        <a:xfrm>
          <a:off x="4839656" y="1277163"/>
          <a:ext cx="318914" cy="3189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FA512-390E-4812-B861-65435565505E}">
      <dsp:nvSpPr>
        <dsp:cNvPr id="0" name=""/>
        <dsp:cNvSpPr/>
      </dsp:nvSpPr>
      <dsp:spPr>
        <a:xfrm>
          <a:off x="4640692" y="1436621"/>
          <a:ext cx="1980314" cy="2324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86"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LCU Style of Writing</a:t>
          </a:r>
        </a:p>
      </dsp:txBody>
      <dsp:txXfrm>
        <a:off x="4640692" y="1436621"/>
        <a:ext cx="1980314" cy="2324166"/>
      </dsp:txXfrm>
    </dsp:sp>
    <dsp:sp modelId="{2F66D6C1-8D70-4430-876B-B3403170880B}">
      <dsp:nvSpPr>
        <dsp:cNvPr id="0" name=""/>
        <dsp:cNvSpPr/>
      </dsp:nvSpPr>
      <dsp:spPr>
        <a:xfrm>
          <a:off x="7886841" y="709176"/>
          <a:ext cx="427225" cy="4272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28FFE-1599-407E-AB03-DBFD59A01DD4}">
      <dsp:nvSpPr>
        <dsp:cNvPr id="0" name=""/>
        <dsp:cNvSpPr/>
      </dsp:nvSpPr>
      <dsp:spPr>
        <a:xfrm>
          <a:off x="7751999" y="1064303"/>
          <a:ext cx="1917007" cy="269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78"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Conclusion</a:t>
          </a:r>
        </a:p>
        <a:p>
          <a:pPr marL="0" lvl="0" indent="0" algn="l" defTabSz="1200150">
            <a:lnSpc>
              <a:spcPct val="90000"/>
            </a:lnSpc>
            <a:spcBef>
              <a:spcPct val="0"/>
            </a:spcBef>
            <a:spcAft>
              <a:spcPct val="35000"/>
            </a:spcAft>
            <a:buNone/>
          </a:pPr>
          <a:endParaRPr lang="en-US" sz="1700" kern="1200" dirty="0"/>
        </a:p>
      </dsp:txBody>
      <dsp:txXfrm>
        <a:off x="7751999" y="1064303"/>
        <a:ext cx="1917007" cy="2696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EFFF-21C6-4368-AF3F-A951B4A83E0A}">
      <dsp:nvSpPr>
        <dsp:cNvPr id="0" name=""/>
        <dsp:cNvSpPr/>
      </dsp:nvSpPr>
      <dsp:spPr>
        <a:xfrm>
          <a:off x="2821049" y="0"/>
          <a:ext cx="3724502" cy="3724502"/>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584FD-87F2-4907-917E-E71270B4443A}">
      <dsp:nvSpPr>
        <dsp:cNvPr id="0" name=""/>
        <dsp:cNvSpPr/>
      </dsp:nvSpPr>
      <dsp:spPr>
        <a:xfrm>
          <a:off x="4683300" y="372813"/>
          <a:ext cx="2420926" cy="132394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Times New Roman" panose="02020603050405020304" pitchFamily="18" charset="0"/>
              <a:cs typeface="Times New Roman" panose="02020603050405020304" pitchFamily="18" charset="0"/>
            </a:rPr>
            <a:t>Non-empirical</a:t>
          </a:r>
          <a:endParaRPr lang="en-US" sz="3500" kern="1200" dirty="0"/>
        </a:p>
      </dsp:txBody>
      <dsp:txXfrm>
        <a:off x="4747930" y="437443"/>
        <a:ext cx="2291666" cy="1194684"/>
      </dsp:txXfrm>
    </dsp:sp>
    <dsp:sp modelId="{F06C98FB-E554-458A-8722-5E4A73A96963}">
      <dsp:nvSpPr>
        <dsp:cNvPr id="0" name=""/>
        <dsp:cNvSpPr/>
      </dsp:nvSpPr>
      <dsp:spPr>
        <a:xfrm>
          <a:off x="4683300" y="1862251"/>
          <a:ext cx="2420926" cy="132394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Times New Roman" panose="02020603050405020304" pitchFamily="18" charset="0"/>
              <a:cs typeface="Times New Roman" panose="02020603050405020304" pitchFamily="18" charset="0"/>
            </a:rPr>
            <a:t>Empirical</a:t>
          </a:r>
          <a:endParaRPr lang="en-US" sz="3500" kern="1200" dirty="0"/>
        </a:p>
      </dsp:txBody>
      <dsp:txXfrm>
        <a:off x="4747930" y="1926881"/>
        <a:ext cx="2291666" cy="1194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C8D52-AD37-4F70-AB52-82EBFC9964FD}">
      <dsp:nvSpPr>
        <dsp:cNvPr id="0" name=""/>
        <dsp:cNvSpPr/>
      </dsp:nvSpPr>
      <dsp:spPr>
        <a:xfrm>
          <a:off x="1515047" y="2389185"/>
          <a:ext cx="3142022" cy="20957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Fundamental</a:t>
          </a:r>
        </a:p>
        <a:p>
          <a:pPr marL="0" lvl="0" indent="0" algn="l" defTabSz="1422400">
            <a:lnSpc>
              <a:spcPct val="90000"/>
            </a:lnSpc>
            <a:spcBef>
              <a:spcPct val="0"/>
            </a:spcBef>
            <a:spcAft>
              <a:spcPct val="35000"/>
            </a:spcAft>
            <a:buNone/>
          </a:pPr>
          <a:r>
            <a:rPr lang="en-GB" sz="3200" kern="1200" dirty="0">
              <a:latin typeface="Times New Roman" panose="02020603050405020304" pitchFamily="18" charset="0"/>
              <a:cs typeface="Times New Roman" panose="02020603050405020304" pitchFamily="18" charset="0"/>
            </a:rPr>
            <a:t>- Basic</a:t>
          </a:r>
        </a:p>
        <a:p>
          <a:pPr marL="0" lvl="0" indent="0" algn="l" defTabSz="1422400">
            <a:lnSpc>
              <a:spcPct val="90000"/>
            </a:lnSpc>
            <a:spcBef>
              <a:spcPct val="0"/>
            </a:spcBef>
            <a:spcAft>
              <a:spcPct val="35000"/>
            </a:spcAft>
            <a:buNone/>
          </a:pPr>
          <a:r>
            <a:rPr lang="en-GB" sz="3200" kern="1200" dirty="0">
              <a:latin typeface="Times New Roman" panose="02020603050405020304" pitchFamily="18" charset="0"/>
              <a:cs typeface="Times New Roman" panose="02020603050405020304" pitchFamily="18" charset="0"/>
            </a:rPr>
            <a:t>- Theoretical</a:t>
          </a:r>
          <a:endParaRPr lang="en-US" sz="3200" kern="1200" dirty="0"/>
        </a:p>
      </dsp:txBody>
      <dsp:txXfrm>
        <a:off x="2017770" y="2389185"/>
        <a:ext cx="2639298" cy="2095728"/>
      </dsp:txXfrm>
    </dsp:sp>
    <dsp:sp modelId="{2A10DBDD-DEAC-40F7-87B7-430A301C8CBD}">
      <dsp:nvSpPr>
        <dsp:cNvPr id="0" name=""/>
        <dsp:cNvSpPr/>
      </dsp:nvSpPr>
      <dsp:spPr>
        <a:xfrm>
          <a:off x="1964" y="775656"/>
          <a:ext cx="2094681" cy="20946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Times New Roman" panose="02020603050405020304" pitchFamily="18" charset="0"/>
              <a:cs typeface="Times New Roman" panose="02020603050405020304" pitchFamily="18" charset="0"/>
            </a:rPr>
            <a:t>Non-empirical Research</a:t>
          </a:r>
          <a:endParaRPr lang="en-US" sz="2900" kern="1200" dirty="0"/>
        </a:p>
      </dsp:txBody>
      <dsp:txXfrm>
        <a:off x="308723" y="1082415"/>
        <a:ext cx="1481163" cy="1481163"/>
      </dsp:txXfrm>
    </dsp:sp>
    <dsp:sp modelId="{5F451261-DFBA-442B-A358-0DE84F1B8605}">
      <dsp:nvSpPr>
        <dsp:cNvPr id="0" name=""/>
        <dsp:cNvSpPr/>
      </dsp:nvSpPr>
      <dsp:spPr>
        <a:xfrm>
          <a:off x="6914413" y="1613528"/>
          <a:ext cx="3142022" cy="20957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Applied</a:t>
          </a:r>
        </a:p>
        <a:p>
          <a:pPr marL="0" lvl="0" indent="0" algn="l" defTabSz="1422400">
            <a:lnSpc>
              <a:spcPct val="90000"/>
            </a:lnSpc>
            <a:spcBef>
              <a:spcPct val="0"/>
            </a:spcBef>
            <a:spcAft>
              <a:spcPct val="35000"/>
            </a:spcAft>
            <a:buNone/>
          </a:pPr>
          <a:r>
            <a:rPr lang="en-US" sz="3200" kern="1200" dirty="0"/>
            <a:t>-   Action</a:t>
          </a:r>
        </a:p>
      </dsp:txBody>
      <dsp:txXfrm>
        <a:off x="7417136" y="1613528"/>
        <a:ext cx="2639298" cy="2095728"/>
      </dsp:txXfrm>
    </dsp:sp>
    <dsp:sp modelId="{4E4BBCD2-C80C-433B-B4C3-3454CAC03B13}">
      <dsp:nvSpPr>
        <dsp:cNvPr id="0" name=""/>
        <dsp:cNvSpPr/>
      </dsp:nvSpPr>
      <dsp:spPr>
        <a:xfrm>
          <a:off x="5238668" y="775656"/>
          <a:ext cx="2094681" cy="20946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latin typeface="Times New Roman" panose="02020603050405020304" pitchFamily="18" charset="0"/>
              <a:cs typeface="Times New Roman" panose="02020603050405020304" pitchFamily="18" charset="0"/>
            </a:rPr>
            <a:t>Empirical Research</a:t>
          </a:r>
          <a:endParaRPr lang="en-GB" sz="2900" kern="1200" dirty="0">
            <a:solidFill>
              <a:schemeClr val="tx1"/>
            </a:solidFill>
            <a:latin typeface="Times New Roman" panose="02020603050405020304" pitchFamily="18" charset="0"/>
            <a:cs typeface="Times New Roman" panose="02020603050405020304" pitchFamily="18" charset="0"/>
          </a:endParaRPr>
        </a:p>
      </dsp:txBody>
      <dsp:txXfrm>
        <a:off x="5545427" y="1082415"/>
        <a:ext cx="1481163" cy="14811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B7AFC-F27D-457A-8B40-7A5673DD9BC5}">
      <dsp:nvSpPr>
        <dsp:cNvPr id="0" name=""/>
        <dsp:cNvSpPr/>
      </dsp:nvSpPr>
      <dsp:spPr>
        <a:xfrm>
          <a:off x="0" y="0"/>
          <a:ext cx="10056091" cy="1138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What?</a:t>
          </a:r>
        </a:p>
      </dsp:txBody>
      <dsp:txXfrm>
        <a:off x="33346" y="33346"/>
        <a:ext cx="9989399" cy="1071827"/>
      </dsp:txXfrm>
    </dsp:sp>
    <dsp:sp modelId="{D03141A0-008D-48F2-986C-5AED4A9EAC9F}">
      <dsp:nvSpPr>
        <dsp:cNvPr id="0" name=""/>
        <dsp:cNvSpPr/>
      </dsp:nvSpPr>
      <dsp:spPr>
        <a:xfrm>
          <a:off x="1154" y="1311134"/>
          <a:ext cx="6568950" cy="1138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Why? </a:t>
          </a:r>
        </a:p>
      </dsp:txBody>
      <dsp:txXfrm>
        <a:off x="34500" y="1344480"/>
        <a:ext cx="6502258" cy="1071827"/>
      </dsp:txXfrm>
    </dsp:sp>
    <dsp:sp modelId="{B5224394-650B-4E96-AE20-262BCAE8AD8B}">
      <dsp:nvSpPr>
        <dsp:cNvPr id="0" name=""/>
        <dsp:cNvSpPr/>
      </dsp:nvSpPr>
      <dsp:spPr>
        <a:xfrm>
          <a:off x="1154" y="2620175"/>
          <a:ext cx="3216919" cy="1138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Where?</a:t>
          </a:r>
        </a:p>
      </dsp:txBody>
      <dsp:txXfrm>
        <a:off x="34500" y="2653521"/>
        <a:ext cx="3150227" cy="1071827"/>
      </dsp:txXfrm>
    </dsp:sp>
    <dsp:sp modelId="{87E6BB90-57A2-4252-9C42-DA4DD4454B3B}">
      <dsp:nvSpPr>
        <dsp:cNvPr id="0" name=""/>
        <dsp:cNvSpPr/>
      </dsp:nvSpPr>
      <dsp:spPr>
        <a:xfrm>
          <a:off x="3353184" y="2620175"/>
          <a:ext cx="3216919" cy="1138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Who?</a:t>
          </a:r>
        </a:p>
      </dsp:txBody>
      <dsp:txXfrm>
        <a:off x="3386530" y="2653521"/>
        <a:ext cx="3150227" cy="1071827"/>
      </dsp:txXfrm>
    </dsp:sp>
    <dsp:sp modelId="{D28EEA48-1B14-4F26-9FF4-9932B3CCBF1A}">
      <dsp:nvSpPr>
        <dsp:cNvPr id="0" name=""/>
        <dsp:cNvSpPr/>
      </dsp:nvSpPr>
      <dsp:spPr>
        <a:xfrm>
          <a:off x="6840325" y="1311134"/>
          <a:ext cx="3216919" cy="1138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When?</a:t>
          </a:r>
        </a:p>
      </dsp:txBody>
      <dsp:txXfrm>
        <a:off x="6873671" y="1344480"/>
        <a:ext cx="3150227" cy="1071827"/>
      </dsp:txXfrm>
    </dsp:sp>
    <dsp:sp modelId="{78FBB149-F4EB-4ACD-8880-141B1A455A22}">
      <dsp:nvSpPr>
        <dsp:cNvPr id="0" name=""/>
        <dsp:cNvSpPr/>
      </dsp:nvSpPr>
      <dsp:spPr>
        <a:xfrm>
          <a:off x="6840325" y="2620175"/>
          <a:ext cx="3216919" cy="11385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solidFill>
                <a:schemeClr val="tx1"/>
              </a:solidFill>
            </a:rPr>
            <a:t>How?</a:t>
          </a:r>
        </a:p>
      </dsp:txBody>
      <dsp:txXfrm>
        <a:off x="6873671" y="2653521"/>
        <a:ext cx="3150227" cy="10718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4/22/2026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4/22/2026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4/22/2026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4/22/2026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4/22/2026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4/22/2026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4/22/2026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4/22/2026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4/22/2026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4/22/2026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pgschoolabstract@lcu.edu.n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909334" y="1237468"/>
            <a:ext cx="3635926" cy="1930276"/>
          </a:xfrm>
        </p:spPr>
        <p:txBody>
          <a:bodyPr anchor="b">
            <a:normAutofit/>
          </a:bodyPr>
          <a:lstStyle/>
          <a:p>
            <a:r>
              <a:rPr lang="en-US" sz="4400" dirty="0">
                <a:solidFill>
                  <a:schemeClr val="tx1"/>
                </a:solidFill>
              </a:rPr>
              <a:t>Thesis Writing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915880" y="4003253"/>
            <a:ext cx="3635926" cy="1616305"/>
          </a:xfrm>
        </p:spPr>
        <p:txBody>
          <a:bodyPr anchor="t">
            <a:normAutofit/>
          </a:bodyPr>
          <a:lstStyle/>
          <a:p>
            <a:pPr>
              <a:lnSpc>
                <a:spcPct val="100000"/>
              </a:lnSpc>
            </a:pPr>
            <a:r>
              <a:rPr lang="en-US" sz="2700" cap="none" dirty="0"/>
              <a:t>Afolakemi O Oredein</a:t>
            </a:r>
            <a:endParaRPr lang="en-US" sz="27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AB8B-A875-F258-1B88-1C4E3EA13F39}"/>
              </a:ext>
            </a:extLst>
          </p:cNvPr>
          <p:cNvSpPr>
            <a:spLocks noGrp="1"/>
          </p:cNvSpPr>
          <p:nvPr>
            <p:ph type="title"/>
          </p:nvPr>
        </p:nvSpPr>
        <p:spPr/>
        <p:txBody>
          <a:bodyPr/>
          <a:lstStyle/>
          <a:p>
            <a:pPr algn="ctr"/>
            <a:r>
              <a:rPr lang="en-US" dirty="0"/>
              <a:t>Why?</a:t>
            </a:r>
          </a:p>
        </p:txBody>
      </p:sp>
      <p:sp>
        <p:nvSpPr>
          <p:cNvPr id="3" name="Content Placeholder 2">
            <a:extLst>
              <a:ext uri="{FF2B5EF4-FFF2-40B4-BE49-F238E27FC236}">
                <a16:creationId xmlns:a16="http://schemas.microsoft.com/office/drawing/2014/main" id="{66D9A8E8-0092-F3DB-30CE-AD6C90369FAA}"/>
              </a:ext>
            </a:extLst>
          </p:cNvPr>
          <p:cNvSpPr>
            <a:spLocks noGrp="1"/>
          </p:cNvSpPr>
          <p:nvPr>
            <p:ph idx="1"/>
          </p:nvPr>
        </p:nvSpPr>
        <p:spPr>
          <a:xfrm>
            <a:off x="846908" y="2108200"/>
            <a:ext cx="10058400" cy="3760891"/>
          </a:xfrm>
        </p:spPr>
        <p:txBody>
          <a:bodyPr/>
          <a:lstStyle/>
          <a:p>
            <a:pPr marL="0" indent="0">
              <a:buNone/>
            </a:pPr>
            <a:endParaRPr lang="en-US" dirty="0"/>
          </a:p>
          <a:p>
            <a:pPr>
              <a:buFont typeface="Wingdings" panose="05000000000000000000" pitchFamily="2" charset="2"/>
              <a:buChar char="§"/>
            </a:pPr>
            <a:endParaRPr lang="en-US" dirty="0"/>
          </a:p>
          <a:p>
            <a:pPr marL="0" indent="0">
              <a:buNone/>
            </a:pPr>
            <a:r>
              <a:rPr lang="en-US" dirty="0"/>
              <a:t>		          </a:t>
            </a:r>
            <a:r>
              <a:rPr lang="en-US" sz="4000" dirty="0"/>
              <a:t>Purpose            </a:t>
            </a:r>
          </a:p>
        </p:txBody>
      </p:sp>
      <p:pic>
        <p:nvPicPr>
          <p:cNvPr id="1026" name="Picture 2" descr="🇬🇧 Definition &amp; Meaning of &quot;Why&quot; in ...">
            <a:extLst>
              <a:ext uri="{FF2B5EF4-FFF2-40B4-BE49-F238E27FC236}">
                <a16:creationId xmlns:a16="http://schemas.microsoft.com/office/drawing/2014/main" id="{343F70BC-15C5-56FF-1B57-20F8D388C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629" y="2634343"/>
            <a:ext cx="3635828" cy="273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7272-2B59-EAC1-4962-71E166E49AB1}"/>
              </a:ext>
            </a:extLst>
          </p:cNvPr>
          <p:cNvSpPr>
            <a:spLocks noGrp="1"/>
          </p:cNvSpPr>
          <p:nvPr>
            <p:ph type="title"/>
          </p:nvPr>
        </p:nvSpPr>
        <p:spPr/>
        <p:txBody>
          <a:bodyPr/>
          <a:lstStyle/>
          <a:p>
            <a:pPr algn="ctr"/>
            <a:r>
              <a:rPr lang="en-US" dirty="0"/>
              <a:t> When?</a:t>
            </a:r>
          </a:p>
        </p:txBody>
      </p:sp>
      <p:sp>
        <p:nvSpPr>
          <p:cNvPr id="3" name="Content Placeholder 2">
            <a:extLst>
              <a:ext uri="{FF2B5EF4-FFF2-40B4-BE49-F238E27FC236}">
                <a16:creationId xmlns:a16="http://schemas.microsoft.com/office/drawing/2014/main" id="{FBC5828E-DD24-3034-E53A-A9D10D4D05D4}"/>
              </a:ext>
            </a:extLst>
          </p:cNvPr>
          <p:cNvSpPr>
            <a:spLocks noGrp="1"/>
          </p:cNvSpPr>
          <p:nvPr>
            <p:ph idx="1"/>
          </p:nvPr>
        </p:nvSpPr>
        <p:spPr/>
        <p:txBody>
          <a:bodyPr>
            <a:normAutofit/>
          </a:bodyPr>
          <a:lstStyle/>
          <a:p>
            <a:pPr marL="0" indent="0">
              <a:buNone/>
            </a:pPr>
            <a:endParaRPr lang="en-US" sz="3500" dirty="0"/>
          </a:p>
          <a:p>
            <a:pPr marL="0" indent="0">
              <a:buNone/>
            </a:pPr>
            <a:r>
              <a:rPr lang="en-US" sz="4000" dirty="0"/>
              <a:t>              Duration     </a:t>
            </a:r>
          </a:p>
          <a:p>
            <a:pPr marL="0" indent="0">
              <a:buNone/>
            </a:pPr>
            <a:r>
              <a:rPr lang="en-US" sz="3500" dirty="0"/>
              <a:t>  </a:t>
            </a:r>
          </a:p>
        </p:txBody>
      </p:sp>
      <p:pic>
        <p:nvPicPr>
          <p:cNvPr id="5" name="Picture 4">
            <a:extLst>
              <a:ext uri="{FF2B5EF4-FFF2-40B4-BE49-F238E27FC236}">
                <a16:creationId xmlns:a16="http://schemas.microsoft.com/office/drawing/2014/main" id="{A1BE5F61-D709-B983-6B5D-C9204073A49A}"/>
              </a:ext>
            </a:extLst>
          </p:cNvPr>
          <p:cNvPicPr>
            <a:picLocks noChangeAspect="1"/>
          </p:cNvPicPr>
          <p:nvPr/>
        </p:nvPicPr>
        <p:blipFill>
          <a:blip r:embed="rId2"/>
          <a:stretch>
            <a:fillRect/>
          </a:stretch>
        </p:blipFill>
        <p:spPr>
          <a:xfrm>
            <a:off x="6916511" y="2347912"/>
            <a:ext cx="2952750" cy="2332945"/>
          </a:xfrm>
          <a:prstGeom prst="rect">
            <a:avLst/>
          </a:prstGeom>
        </p:spPr>
      </p:pic>
    </p:spTree>
    <p:extLst>
      <p:ext uri="{BB962C8B-B14F-4D97-AF65-F5344CB8AC3E}">
        <p14:creationId xmlns:p14="http://schemas.microsoft.com/office/powerpoint/2010/main" val="419623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D977-48F7-E12A-AB64-253108553733}"/>
              </a:ext>
            </a:extLst>
          </p:cNvPr>
          <p:cNvSpPr>
            <a:spLocks noGrp="1"/>
          </p:cNvSpPr>
          <p:nvPr>
            <p:ph type="title"/>
          </p:nvPr>
        </p:nvSpPr>
        <p:spPr/>
        <p:txBody>
          <a:bodyPr/>
          <a:lstStyle/>
          <a:p>
            <a:pPr algn="ctr"/>
            <a:r>
              <a:rPr lang="en-US" dirty="0"/>
              <a:t>Where? </a:t>
            </a:r>
          </a:p>
        </p:txBody>
      </p:sp>
      <p:sp>
        <p:nvSpPr>
          <p:cNvPr id="3" name="Content Placeholder 2">
            <a:extLst>
              <a:ext uri="{FF2B5EF4-FFF2-40B4-BE49-F238E27FC236}">
                <a16:creationId xmlns:a16="http://schemas.microsoft.com/office/drawing/2014/main" id="{39B8EBDB-3101-2966-0D52-93526879FC1C}"/>
              </a:ext>
            </a:extLst>
          </p:cNvPr>
          <p:cNvSpPr>
            <a:spLocks noGrp="1"/>
          </p:cNvSpPr>
          <p:nvPr>
            <p:ph idx="1"/>
          </p:nvPr>
        </p:nvSpPr>
        <p:spPr>
          <a:xfrm>
            <a:off x="1206136" y="2034062"/>
            <a:ext cx="10058400" cy="3900344"/>
          </a:xfrm>
        </p:spPr>
        <p:txBody>
          <a:bodyPr/>
          <a:lstStyle/>
          <a:p>
            <a:pPr marL="0" indent="0">
              <a:buNone/>
            </a:pPr>
            <a:r>
              <a:rPr lang="en-US" dirty="0"/>
              <a:t>      </a:t>
            </a:r>
          </a:p>
        </p:txBody>
      </p:sp>
      <p:pic>
        <p:nvPicPr>
          <p:cNvPr id="2050" name="Picture 2" descr="Lingoland English-English Dictionary">
            <a:extLst>
              <a:ext uri="{FF2B5EF4-FFF2-40B4-BE49-F238E27FC236}">
                <a16:creationId xmlns:a16="http://schemas.microsoft.com/office/drawing/2014/main" id="{D6565219-97C3-CF02-8918-B05A52DCA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171" y="2492829"/>
            <a:ext cx="5366658" cy="303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189F-2FD0-51A5-87B4-53BAA3CCC711}"/>
              </a:ext>
            </a:extLst>
          </p:cNvPr>
          <p:cNvSpPr>
            <a:spLocks noGrp="1"/>
          </p:cNvSpPr>
          <p:nvPr>
            <p:ph type="title"/>
          </p:nvPr>
        </p:nvSpPr>
        <p:spPr/>
        <p:txBody>
          <a:bodyPr/>
          <a:lstStyle/>
          <a:p>
            <a:pPr algn="ctr"/>
            <a:r>
              <a:rPr lang="en-US" dirty="0"/>
              <a:t>Who?</a:t>
            </a:r>
          </a:p>
        </p:txBody>
      </p:sp>
      <p:sp>
        <p:nvSpPr>
          <p:cNvPr id="3" name="Content Placeholder 2">
            <a:extLst>
              <a:ext uri="{FF2B5EF4-FFF2-40B4-BE49-F238E27FC236}">
                <a16:creationId xmlns:a16="http://schemas.microsoft.com/office/drawing/2014/main" id="{3A5346FC-C8EE-D8E7-A874-6F134EAAD279}"/>
              </a:ext>
            </a:extLst>
          </p:cNvPr>
          <p:cNvSpPr>
            <a:spLocks noGrp="1"/>
          </p:cNvSpPr>
          <p:nvPr>
            <p:ph idx="1"/>
          </p:nvPr>
        </p:nvSpPr>
        <p:spPr/>
        <p:txBody>
          <a:bodyPr/>
          <a:lstStyle/>
          <a:p>
            <a:pPr>
              <a:buFont typeface="Wingdings" panose="05000000000000000000" pitchFamily="2" charset="2"/>
              <a:buChar char="§"/>
            </a:pPr>
            <a:r>
              <a:rPr lang="en-US" sz="3500" dirty="0"/>
              <a:t>   Respondents/Material to be used/ </a:t>
            </a:r>
          </a:p>
          <a:p>
            <a:pPr>
              <a:buFont typeface="Wingdings" panose="05000000000000000000" pitchFamily="2" charset="2"/>
              <a:buChar char="§"/>
            </a:pPr>
            <a:r>
              <a:rPr lang="en-US" sz="3500" dirty="0"/>
              <a:t>   Beneficiary</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73219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F2E8-3C8F-16B9-A5CE-595919FE5FCC}"/>
              </a:ext>
            </a:extLst>
          </p:cNvPr>
          <p:cNvSpPr>
            <a:spLocks noGrp="1"/>
          </p:cNvSpPr>
          <p:nvPr>
            <p:ph type="title"/>
          </p:nvPr>
        </p:nvSpPr>
        <p:spPr/>
        <p:txBody>
          <a:bodyPr/>
          <a:lstStyle/>
          <a:p>
            <a:pPr algn="ctr"/>
            <a:r>
              <a:rPr lang="en-US" dirty="0"/>
              <a:t>How?</a:t>
            </a:r>
          </a:p>
        </p:txBody>
      </p:sp>
      <p:sp>
        <p:nvSpPr>
          <p:cNvPr id="3" name="Content Placeholder 2">
            <a:extLst>
              <a:ext uri="{FF2B5EF4-FFF2-40B4-BE49-F238E27FC236}">
                <a16:creationId xmlns:a16="http://schemas.microsoft.com/office/drawing/2014/main" id="{F6FA05A8-C739-DD47-347F-086BBF55A794}"/>
              </a:ext>
            </a:extLst>
          </p:cNvPr>
          <p:cNvSpPr>
            <a:spLocks noGrp="1"/>
          </p:cNvSpPr>
          <p:nvPr>
            <p:ph idx="1"/>
          </p:nvPr>
        </p:nvSpPr>
        <p:spPr/>
        <p:txBody>
          <a:bodyPr/>
          <a:lstStyle/>
          <a:p>
            <a:pPr marL="0" indent="0">
              <a:buNone/>
            </a:pPr>
            <a:endParaRPr lang="en-US" sz="3200" dirty="0"/>
          </a:p>
          <a:p>
            <a:pPr>
              <a:buFont typeface="Wingdings" panose="05000000000000000000" pitchFamily="2" charset="2"/>
              <a:buChar char="§"/>
            </a:pPr>
            <a:r>
              <a:rPr lang="en-US" sz="3200" dirty="0"/>
              <a:t>   Methodology</a:t>
            </a:r>
          </a:p>
          <a:p>
            <a:pPr>
              <a:buFont typeface="Wingdings" panose="05000000000000000000" pitchFamily="2" charset="2"/>
              <a:buChar char="§"/>
            </a:pPr>
            <a:r>
              <a:rPr lang="en-US" sz="3200" dirty="0"/>
              <a:t>   Analysis of Results</a:t>
            </a:r>
          </a:p>
          <a:p>
            <a:pPr>
              <a:buFont typeface="Wingdings" panose="05000000000000000000" pitchFamily="2" charset="2"/>
              <a:buChar char="§"/>
            </a:pPr>
            <a:r>
              <a:rPr lang="en-US" sz="3200" dirty="0"/>
              <a:t>   Presentation of Results</a:t>
            </a:r>
          </a:p>
          <a:p>
            <a:pPr>
              <a:buFont typeface="Wingdings" panose="05000000000000000000" pitchFamily="2" charset="2"/>
              <a:buChar char="§"/>
            </a:pPr>
            <a:r>
              <a:rPr lang="en-US" sz="3200" dirty="0"/>
              <a:t>   Presentation of the whole work</a:t>
            </a:r>
          </a:p>
        </p:txBody>
      </p:sp>
    </p:spTree>
    <p:extLst>
      <p:ext uri="{BB962C8B-B14F-4D97-AF65-F5344CB8AC3E}">
        <p14:creationId xmlns:p14="http://schemas.microsoft.com/office/powerpoint/2010/main" val="184269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F4DD-4F86-682B-7C98-46D8AFBC7D6F}"/>
              </a:ext>
            </a:extLst>
          </p:cNvPr>
          <p:cNvSpPr>
            <a:spLocks noGrp="1"/>
          </p:cNvSpPr>
          <p:nvPr>
            <p:ph type="title"/>
          </p:nvPr>
        </p:nvSpPr>
        <p:spPr/>
        <p:txBody>
          <a:bodyPr/>
          <a:lstStyle/>
          <a:p>
            <a:pPr lvl="0" algn="ctr"/>
            <a:r>
              <a:rPr lang="en-US" sz="4800" dirty="0"/>
              <a:t>LCU Style of Writing</a:t>
            </a:r>
          </a:p>
        </p:txBody>
      </p:sp>
      <p:sp>
        <p:nvSpPr>
          <p:cNvPr id="3" name="Content Placeholder 2">
            <a:extLst>
              <a:ext uri="{FF2B5EF4-FFF2-40B4-BE49-F238E27FC236}">
                <a16:creationId xmlns:a16="http://schemas.microsoft.com/office/drawing/2014/main" id="{21496770-D08B-7CEE-6009-A6FF23FB0202}"/>
              </a:ext>
            </a:extLst>
          </p:cNvPr>
          <p:cNvSpPr>
            <a:spLocks noGrp="1"/>
          </p:cNvSpPr>
          <p:nvPr>
            <p:ph idx="1"/>
          </p:nvPr>
        </p:nvSpPr>
        <p:spPr>
          <a:xfrm>
            <a:off x="185058" y="1926771"/>
            <a:ext cx="11821886" cy="4386943"/>
          </a:xfrm>
        </p:spPr>
        <p:txBody>
          <a:bodyPr>
            <a:normAutofit fontScale="85000" lnSpcReduction="20000"/>
          </a:bodyPr>
          <a:lstStyle/>
          <a:p>
            <a:pPr>
              <a:buFont typeface="Wingdings" panose="05000000000000000000" pitchFamily="2" charset="2"/>
              <a:buChar char="§"/>
            </a:pPr>
            <a:r>
              <a:rPr lang="en-US" dirty="0"/>
              <a:t>    </a:t>
            </a:r>
            <a:r>
              <a:rPr lang="en-US" sz="2400" dirty="0"/>
              <a:t>Times New Roman of Font 12, Double Line Spacing except the Abstract </a:t>
            </a:r>
          </a:p>
          <a:p>
            <a:pPr>
              <a:buFont typeface="Wingdings" panose="05000000000000000000" pitchFamily="2" charset="2"/>
              <a:buChar char="§"/>
            </a:pPr>
            <a:r>
              <a:rPr lang="en-US" sz="2400" dirty="0"/>
              <a:t>   All headings and Sub-headings should be Initial Caps</a:t>
            </a:r>
          </a:p>
          <a:p>
            <a:pPr>
              <a:buFont typeface="Wingdings" panose="05000000000000000000" pitchFamily="2" charset="2"/>
              <a:buChar char="§"/>
            </a:pPr>
            <a:r>
              <a:rPr lang="en-US" sz="2400" dirty="0"/>
              <a:t>   The title page should be in four parts and each part should be single line. The year will be below the page.    	Title page should NOT be numbered and should be printed separately</a:t>
            </a:r>
          </a:p>
          <a:p>
            <a:pPr>
              <a:buFont typeface="Wingdings" panose="05000000000000000000" pitchFamily="2" charset="2"/>
              <a:buChar char="Ø"/>
            </a:pPr>
            <a:r>
              <a:rPr lang="en-US" sz="2400" dirty="0"/>
              <a:t>     Title of the Thesis </a:t>
            </a:r>
          </a:p>
          <a:p>
            <a:pPr>
              <a:buFont typeface="Wingdings" panose="05000000000000000000" pitchFamily="2" charset="2"/>
              <a:buChar char="Ø"/>
            </a:pPr>
            <a:r>
              <a:rPr lang="en-US" sz="2400" dirty="0"/>
              <a:t>     Name &amp; Matric Number</a:t>
            </a:r>
          </a:p>
          <a:p>
            <a:pPr>
              <a:buFont typeface="Wingdings" panose="05000000000000000000" pitchFamily="2" charset="2"/>
              <a:buChar char="Ø"/>
            </a:pPr>
            <a:r>
              <a:rPr lang="en-US" sz="2400" dirty="0"/>
              <a:t>     The department/faculty/institution where it will be submitted to</a:t>
            </a:r>
          </a:p>
          <a:p>
            <a:pPr>
              <a:buFont typeface="Wingdings" panose="05000000000000000000" pitchFamily="2" charset="2"/>
              <a:buChar char="Ø"/>
            </a:pPr>
            <a:r>
              <a:rPr lang="en-US" sz="2400" dirty="0"/>
              <a:t>      The degree to be obtained </a:t>
            </a:r>
          </a:p>
          <a:p>
            <a:pPr>
              <a:buFont typeface="Wingdings" panose="05000000000000000000" pitchFamily="2" charset="2"/>
              <a:buChar char="§"/>
            </a:pPr>
            <a:r>
              <a:rPr lang="en-US" sz="2400" dirty="0"/>
              <a:t>  The numbering/paging is bottom and at the middle</a:t>
            </a:r>
          </a:p>
          <a:p>
            <a:pPr>
              <a:buFont typeface="Wingdings" panose="05000000000000000000" pitchFamily="2" charset="2"/>
              <a:buChar char="§"/>
            </a:pPr>
            <a:r>
              <a:rPr lang="en-US" sz="2400" dirty="0"/>
              <a:t>  The preliminary pages should be numbered in Roman Numeral </a:t>
            </a:r>
          </a:p>
          <a:p>
            <a:pPr marL="0" indent="0">
              <a:buNone/>
            </a:pPr>
            <a:endParaRPr lang="en-US" dirty="0"/>
          </a:p>
        </p:txBody>
      </p:sp>
    </p:spTree>
    <p:extLst>
      <p:ext uri="{BB962C8B-B14F-4D97-AF65-F5344CB8AC3E}">
        <p14:creationId xmlns:p14="http://schemas.microsoft.com/office/powerpoint/2010/main" val="372559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62F86-5CF8-A422-6F78-71CE685348F0}"/>
              </a:ext>
            </a:extLst>
          </p:cNvPr>
          <p:cNvSpPr txBox="1"/>
          <p:nvPr/>
        </p:nvSpPr>
        <p:spPr>
          <a:xfrm>
            <a:off x="163287" y="119744"/>
            <a:ext cx="11941627" cy="6278642"/>
          </a:xfrm>
          <a:prstGeom prst="rect">
            <a:avLst/>
          </a:prstGeom>
          <a:noFill/>
        </p:spPr>
        <p:txBody>
          <a:bodyPr wrap="square">
            <a:spAutoFit/>
          </a:bodyPr>
          <a:lstStyle/>
          <a:p>
            <a:pPr marL="0" indent="0">
              <a:buNone/>
            </a:pPr>
            <a:endParaRPr lang="en-US" sz="2000" dirty="0"/>
          </a:p>
          <a:p>
            <a:pPr marL="0" indent="0" algn="ctr">
              <a:buNone/>
            </a:pPr>
            <a:r>
              <a:rPr lang="en-US" sz="2000" dirty="0"/>
              <a:t>                 </a:t>
            </a:r>
            <a:r>
              <a:rPr lang="en-US" sz="2500" dirty="0"/>
              <a:t>Title Page (A Dummy)</a:t>
            </a:r>
          </a:p>
          <a:p>
            <a:pPr marL="0" indent="0" algn="ctr">
              <a:buNone/>
            </a:pPr>
            <a:endParaRPr lang="en-US" sz="2500" dirty="0"/>
          </a:p>
          <a:p>
            <a:pPr marL="0" indent="0">
              <a:buNone/>
            </a:pPr>
            <a:r>
              <a:rPr lang="en-US" sz="2000" dirty="0"/>
              <a:t>                             Lettuce and Leguminous Mixed Planting as Catalyst of Crop Productivity</a:t>
            </a:r>
          </a:p>
          <a:p>
            <a:pPr marL="0" indent="0">
              <a:buNone/>
            </a:pPr>
            <a:endParaRPr lang="en-US" sz="2000" dirty="0"/>
          </a:p>
          <a:p>
            <a:pPr marL="0" indent="0">
              <a:buNone/>
            </a:pPr>
            <a:endParaRPr lang="en-US" sz="2000" dirty="0"/>
          </a:p>
          <a:p>
            <a:pPr marL="0" indent="0" algn="ctr">
              <a:buNone/>
            </a:pPr>
            <a:r>
              <a:rPr lang="en-US" sz="2000" dirty="0"/>
              <a:t>                        			  Afolakemi O. Oredein	 				                                                                 LCU/PG/00001 	</a:t>
            </a:r>
          </a:p>
          <a:p>
            <a:pPr marL="0" indent="0">
              <a:buNone/>
            </a:pPr>
            <a:endParaRPr lang="en-US" sz="2000" dirty="0"/>
          </a:p>
          <a:p>
            <a:pPr marL="0" indent="0">
              <a:buNone/>
            </a:pPr>
            <a:endParaRPr lang="en-US" sz="2000" dirty="0"/>
          </a:p>
          <a:p>
            <a:pPr marL="0" indent="0">
              <a:buNone/>
            </a:pPr>
            <a:r>
              <a:rPr lang="en-US" sz="2000" dirty="0"/>
              <a:t>Being an MSc Thesis Submitted to the Department of Biological Science, Faculty of Applied Sciences, Lead City University, Ibadan, Oyo state, Nigeria</a:t>
            </a:r>
          </a:p>
          <a:p>
            <a:pPr marL="0" indent="0">
              <a:buNone/>
            </a:pPr>
            <a:endParaRPr lang="en-US" sz="2000" dirty="0"/>
          </a:p>
          <a:p>
            <a:pPr marL="0" indent="0">
              <a:buNone/>
            </a:pPr>
            <a:endParaRPr lang="en-US" sz="2000" dirty="0"/>
          </a:p>
          <a:p>
            <a:pPr marL="0" indent="0">
              <a:buNone/>
            </a:pPr>
            <a:r>
              <a:rPr lang="en-US" sz="2000" dirty="0"/>
              <a:t>In Partial Fulfillment of the Requirements for the Award of Master Degree (MEd) in Crop Production</a:t>
            </a:r>
          </a:p>
          <a:p>
            <a:pPr marL="0" indent="0">
              <a:buNone/>
            </a:pPr>
            <a:endParaRPr lang="en-US" sz="2000"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2026</a:t>
            </a:r>
          </a:p>
        </p:txBody>
      </p:sp>
    </p:spTree>
    <p:extLst>
      <p:ext uri="{BB962C8B-B14F-4D97-AF65-F5344CB8AC3E}">
        <p14:creationId xmlns:p14="http://schemas.microsoft.com/office/powerpoint/2010/main" val="299189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5F899-B2E2-35E3-1E45-38A5F20DA043}"/>
              </a:ext>
            </a:extLst>
          </p:cNvPr>
          <p:cNvSpPr txBox="1"/>
          <p:nvPr/>
        </p:nvSpPr>
        <p:spPr>
          <a:xfrm>
            <a:off x="457199" y="849086"/>
            <a:ext cx="11625943" cy="4662815"/>
          </a:xfrm>
          <a:prstGeom prst="rect">
            <a:avLst/>
          </a:prstGeom>
          <a:noFill/>
        </p:spPr>
        <p:txBody>
          <a:bodyPr wrap="square">
            <a:spAutoFit/>
          </a:bodyPr>
          <a:lstStyle/>
          <a:p>
            <a:pPr marL="0" indent="0">
              <a:buNone/>
            </a:pPr>
            <a:r>
              <a:rPr lang="en-US" sz="2700" dirty="0"/>
              <a:t>Preliminary pages are the opening pages that must be well arranged. </a:t>
            </a:r>
          </a:p>
          <a:p>
            <a:pPr marL="0" indent="0">
              <a:buNone/>
            </a:pPr>
            <a:r>
              <a:rPr lang="en-US" sz="2700" dirty="0"/>
              <a:t>The pages are numbered in Roman Numerals ( </a:t>
            </a:r>
            <a:r>
              <a:rPr lang="en-US" sz="2700" dirty="0" err="1"/>
              <a:t>i</a:t>
            </a:r>
            <a:r>
              <a:rPr lang="en-US" sz="2700" dirty="0"/>
              <a:t>, ii, iii, iv,…)</a:t>
            </a:r>
          </a:p>
          <a:p>
            <a:endParaRPr lang="en-US" sz="2700" dirty="0"/>
          </a:p>
          <a:p>
            <a:r>
              <a:rPr lang="en-US" sz="2700" dirty="0"/>
              <a:t>ii 	Certification Page</a:t>
            </a:r>
          </a:p>
          <a:p>
            <a:r>
              <a:rPr lang="en-US" sz="2700" dirty="0"/>
              <a:t>iii	Dedication Page</a:t>
            </a:r>
          </a:p>
          <a:p>
            <a:r>
              <a:rPr lang="en-US" sz="2700" dirty="0"/>
              <a:t>iv	Acknowledgement </a:t>
            </a:r>
          </a:p>
          <a:p>
            <a:r>
              <a:rPr lang="en-US" sz="2700" dirty="0"/>
              <a:t>v	Abstract</a:t>
            </a:r>
          </a:p>
          <a:p>
            <a:r>
              <a:rPr lang="en-US" sz="2700" dirty="0"/>
              <a:t>vi	Table of Contents</a:t>
            </a:r>
          </a:p>
          <a:p>
            <a:r>
              <a:rPr lang="en-US" sz="2700" dirty="0"/>
              <a:t>vii	List of Tables</a:t>
            </a:r>
          </a:p>
          <a:p>
            <a:r>
              <a:rPr lang="en-US" sz="2700" dirty="0"/>
              <a:t>viii	List of Figures</a:t>
            </a:r>
          </a:p>
          <a:p>
            <a:r>
              <a:rPr lang="en-US" sz="2700" dirty="0"/>
              <a:t>ix	List of Acronyms </a:t>
            </a:r>
          </a:p>
        </p:txBody>
      </p:sp>
    </p:spTree>
    <p:extLst>
      <p:ext uri="{BB962C8B-B14F-4D97-AF65-F5344CB8AC3E}">
        <p14:creationId xmlns:p14="http://schemas.microsoft.com/office/powerpoint/2010/main" val="290336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03D85-2614-1AE2-1163-ECCC68E4103F}"/>
              </a:ext>
            </a:extLst>
          </p:cNvPr>
          <p:cNvSpPr txBox="1"/>
          <p:nvPr/>
        </p:nvSpPr>
        <p:spPr>
          <a:xfrm>
            <a:off x="342900" y="287448"/>
            <a:ext cx="11506200" cy="5709255"/>
          </a:xfrm>
          <a:prstGeom prst="rect">
            <a:avLst/>
          </a:prstGeom>
          <a:noFill/>
        </p:spPr>
        <p:txBody>
          <a:bodyPr wrap="square">
            <a:spAutoFit/>
          </a:bodyPr>
          <a:lstStyle/>
          <a:p>
            <a:pPr algn="ctr"/>
            <a:r>
              <a:rPr lang="en-US" sz="2700" dirty="0"/>
              <a:t>Certification Page (A Dummy)</a:t>
            </a:r>
          </a:p>
          <a:p>
            <a:pPr marL="0" indent="0">
              <a:buNone/>
            </a:pPr>
            <a:endParaRPr lang="en-US" dirty="0"/>
          </a:p>
          <a:p>
            <a:pPr marL="0" indent="0">
              <a:buNone/>
            </a:pPr>
            <a:r>
              <a:rPr lang="en-US" sz="2000" dirty="0"/>
              <a:t>This is to certify that Afolakemi O. Oredein with matriculation number LCU/PG/00001 carried out this research work titled “Lettuce and Leguminous Mixed Planting as Catalyst of Crop Productivity in Southwest Nigeria ” in the Department of Biological Science, Faculty of Applied Sciences, Lead City University, Ibadan, Oyo State, for the award of Master Degree/Doctor of Philosophy Degree (</a:t>
            </a:r>
            <a:r>
              <a:rPr lang="en-US" sz="2000" dirty="0" err="1"/>
              <a:t>M.Ed</a:t>
            </a:r>
            <a:r>
              <a:rPr lang="en-US" sz="2000" dirty="0"/>
              <a:t>/</a:t>
            </a:r>
            <a:r>
              <a:rPr lang="en-US" sz="2000" dirty="0" err="1"/>
              <a:t>M.Sc</a:t>
            </a:r>
            <a:r>
              <a:rPr lang="en-US" sz="2000" dirty="0"/>
              <a:t>/LLM/M.A) in Crop Production and that this has not been previously submitted.</a:t>
            </a:r>
          </a:p>
          <a:p>
            <a:pPr marL="0" indent="0">
              <a:buNone/>
            </a:pPr>
            <a:endParaRPr lang="en-US" sz="2000" dirty="0"/>
          </a:p>
          <a:p>
            <a:pPr marL="0" indent="0">
              <a:buNone/>
            </a:pPr>
            <a:endParaRPr lang="en-US" sz="2000" dirty="0"/>
          </a:p>
          <a:p>
            <a:pPr marL="0" indent="0">
              <a:buNone/>
            </a:pPr>
            <a:r>
              <a:rPr lang="en-US" sz="2000" dirty="0"/>
              <a:t>--------------(Signature)								02-11-2026</a:t>
            </a:r>
          </a:p>
          <a:p>
            <a:pPr marL="0" indent="0">
              <a:buNone/>
            </a:pPr>
            <a:r>
              <a:rPr lang="en-US" sz="2000" dirty="0"/>
              <a:t>Dr. </a:t>
            </a:r>
            <a:r>
              <a:rPr lang="en-US" sz="2000" dirty="0" err="1"/>
              <a:t>Ayinke</a:t>
            </a:r>
            <a:r>
              <a:rPr lang="en-US" sz="2000" dirty="0"/>
              <a:t> Bandele										 (Supervisor)</a:t>
            </a:r>
          </a:p>
          <a:p>
            <a:pPr marL="0" indent="0">
              <a:buNone/>
            </a:pPr>
            <a:endParaRPr lang="en-US" sz="2000" dirty="0"/>
          </a:p>
          <a:p>
            <a:pPr marL="0" indent="0">
              <a:buNone/>
            </a:pPr>
            <a:endParaRPr lang="en-US" sz="2000" dirty="0"/>
          </a:p>
          <a:p>
            <a:pPr marL="0" indent="0">
              <a:buNone/>
            </a:pPr>
            <a:r>
              <a:rPr lang="en-US" sz="2000" dirty="0"/>
              <a:t>--------------(Signature)								02-11-2026</a:t>
            </a:r>
          </a:p>
          <a:p>
            <a:pPr marL="0" indent="0">
              <a:buNone/>
            </a:pPr>
            <a:r>
              <a:rPr lang="en-US" sz="2000" dirty="0"/>
              <a:t>Prof. </a:t>
            </a:r>
            <a:r>
              <a:rPr lang="en-US" sz="2000" dirty="0" err="1"/>
              <a:t>Feranmi</a:t>
            </a:r>
            <a:r>
              <a:rPr lang="en-US" sz="2000" dirty="0"/>
              <a:t> </a:t>
            </a:r>
            <a:r>
              <a:rPr lang="en-US" sz="2000" dirty="0" err="1"/>
              <a:t>Bamkefa</a:t>
            </a:r>
            <a:endParaRPr lang="en-US" sz="2000" dirty="0"/>
          </a:p>
          <a:p>
            <a:pPr marL="0" indent="0">
              <a:buNone/>
            </a:pPr>
            <a:r>
              <a:rPr lang="en-US" sz="2000" dirty="0"/>
              <a:t>(Head of the Department)												</a:t>
            </a:r>
          </a:p>
        </p:txBody>
      </p:sp>
    </p:spTree>
    <p:extLst>
      <p:ext uri="{BB962C8B-B14F-4D97-AF65-F5344CB8AC3E}">
        <p14:creationId xmlns:p14="http://schemas.microsoft.com/office/powerpoint/2010/main" val="193076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F87A2-F87F-A4C3-7385-F3F6E1B21409}"/>
              </a:ext>
            </a:extLst>
          </p:cNvPr>
          <p:cNvSpPr txBox="1"/>
          <p:nvPr/>
        </p:nvSpPr>
        <p:spPr>
          <a:xfrm>
            <a:off x="1077686" y="776292"/>
            <a:ext cx="10439400" cy="3277820"/>
          </a:xfrm>
          <a:prstGeom prst="rect">
            <a:avLst/>
          </a:prstGeom>
          <a:noFill/>
        </p:spPr>
        <p:txBody>
          <a:bodyPr wrap="square">
            <a:spAutoFit/>
          </a:bodyPr>
          <a:lstStyle/>
          <a:p>
            <a:pPr marL="0" indent="0">
              <a:buNone/>
            </a:pPr>
            <a:endParaRPr lang="en-US" dirty="0"/>
          </a:p>
          <a:p>
            <a:pPr algn="ctr"/>
            <a:r>
              <a:rPr lang="en-US" sz="2700" dirty="0"/>
              <a:t>Dedication Page (A Dummy)</a:t>
            </a:r>
          </a:p>
          <a:p>
            <a:pPr marL="0" indent="0" algn="ctr">
              <a:buNone/>
            </a:pPr>
            <a:endParaRPr lang="en-US" sz="27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700" dirty="0"/>
              <a:t>This research work is dedicated to God Almighty/…. (A sentence)</a:t>
            </a:r>
          </a:p>
        </p:txBody>
      </p:sp>
    </p:spTree>
    <p:extLst>
      <p:ext uri="{BB962C8B-B14F-4D97-AF65-F5344CB8AC3E}">
        <p14:creationId xmlns:p14="http://schemas.microsoft.com/office/powerpoint/2010/main" val="48009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B184-5380-AA5C-A317-6E2CC3468C2D}"/>
              </a:ext>
            </a:extLst>
          </p:cNvPr>
          <p:cNvSpPr>
            <a:spLocks noGrp="1"/>
          </p:cNvSpPr>
          <p:nvPr>
            <p:ph type="title"/>
          </p:nvPr>
        </p:nvSpPr>
        <p:spPr/>
        <p:txBody>
          <a:bodyPr/>
          <a:lstStyle/>
          <a:p>
            <a:r>
              <a:rPr lang="en-US" dirty="0">
                <a:solidFill>
                  <a:schemeClr val="tx1"/>
                </a:solidFill>
              </a:rPr>
              <a:t>Elephant and the Stake</a:t>
            </a:r>
            <a:endParaRPr lang="en-US" dirty="0"/>
          </a:p>
        </p:txBody>
      </p:sp>
      <p:pic>
        <p:nvPicPr>
          <p:cNvPr id="5" name="Content Placeholder 4">
            <a:extLst>
              <a:ext uri="{FF2B5EF4-FFF2-40B4-BE49-F238E27FC236}">
                <a16:creationId xmlns:a16="http://schemas.microsoft.com/office/drawing/2014/main" id="{D4670D54-9925-B696-9998-39991D11E3EF}"/>
              </a:ext>
            </a:extLst>
          </p:cNvPr>
          <p:cNvPicPr>
            <a:picLocks noGrp="1" noChangeAspect="1"/>
          </p:cNvPicPr>
          <p:nvPr>
            <p:ph idx="1"/>
          </p:nvPr>
        </p:nvPicPr>
        <p:blipFill>
          <a:blip r:embed="rId2"/>
          <a:stretch>
            <a:fillRect/>
          </a:stretch>
        </p:blipFill>
        <p:spPr>
          <a:xfrm>
            <a:off x="4245429" y="2108200"/>
            <a:ext cx="3897085" cy="3760788"/>
          </a:xfrm>
          <a:prstGeom prst="rect">
            <a:avLst/>
          </a:prstGeom>
        </p:spPr>
      </p:pic>
    </p:spTree>
    <p:extLst>
      <p:ext uri="{BB962C8B-B14F-4D97-AF65-F5344CB8AC3E}">
        <p14:creationId xmlns:p14="http://schemas.microsoft.com/office/powerpoint/2010/main" val="235674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B519BB-7837-A225-31BB-ADCAA43E2EF5}"/>
              </a:ext>
            </a:extLst>
          </p:cNvPr>
          <p:cNvSpPr txBox="1"/>
          <p:nvPr/>
        </p:nvSpPr>
        <p:spPr>
          <a:xfrm>
            <a:off x="163286" y="0"/>
            <a:ext cx="12028714" cy="6832640"/>
          </a:xfrm>
          <a:prstGeom prst="rect">
            <a:avLst/>
          </a:prstGeom>
          <a:noFill/>
        </p:spPr>
        <p:txBody>
          <a:bodyPr wrap="square">
            <a:spAutoFit/>
          </a:bodyPr>
          <a:lstStyle/>
          <a:p>
            <a:pPr algn="ctr"/>
            <a:r>
              <a:rPr lang="en-US" sz="2400" b="1" dirty="0"/>
              <a:t>Acknowledgement </a:t>
            </a:r>
          </a:p>
          <a:p>
            <a:r>
              <a:rPr lang="en-US" sz="2300" dirty="0"/>
              <a:t> </a:t>
            </a:r>
            <a:r>
              <a:rPr lang="en-US" sz="2200" dirty="0"/>
              <a:t>It must be scholarly NOT journalistic or full of ‘prayer meeting’ language</a:t>
            </a:r>
          </a:p>
          <a:p>
            <a:r>
              <a:rPr lang="en-US" sz="2200" dirty="0"/>
              <a:t> It is not an opportunity for praise singing or boot licking</a:t>
            </a:r>
          </a:p>
          <a:p>
            <a:r>
              <a:rPr lang="en-US" sz="2200" dirty="0"/>
              <a:t> Remove all non-scholarly expressions</a:t>
            </a:r>
          </a:p>
          <a:p>
            <a:r>
              <a:rPr lang="en-US" sz="2200" dirty="0"/>
              <a:t> Flowery language should be avoided</a:t>
            </a:r>
          </a:p>
          <a:p>
            <a:r>
              <a:rPr lang="en-US" sz="2200" dirty="0"/>
              <a:t> Write the names correctly</a:t>
            </a:r>
          </a:p>
          <a:p>
            <a:r>
              <a:rPr lang="en-US" sz="2200" dirty="0"/>
              <a:t> </a:t>
            </a:r>
          </a:p>
          <a:p>
            <a:r>
              <a:rPr lang="en-US" sz="2200" dirty="0"/>
              <a:t>First Paragraph: The Institution where the research work was conducted, libraries used both within and outside, and other places relevant to the data collection</a:t>
            </a:r>
          </a:p>
          <a:p>
            <a:endParaRPr lang="en-US" sz="2200" dirty="0"/>
          </a:p>
          <a:p>
            <a:r>
              <a:rPr lang="en-US" sz="2200" dirty="0"/>
              <a:t>Second Paragraph: The department starting with the supervisor, and ALL other lecturers (both within and outside your department) who have imparted a great measure of knowledge to you (Names should be arranged well; Professors, and others with their initials). Also, those have contributed to the research work.</a:t>
            </a:r>
          </a:p>
          <a:p>
            <a:endParaRPr lang="en-US" sz="2200" dirty="0"/>
          </a:p>
          <a:p>
            <a:r>
              <a:rPr lang="en-US" sz="2200" dirty="0"/>
              <a:t> Lastly, the sponsor, family (just wife, children/siblings) who are relevant  (in one or two lines). </a:t>
            </a:r>
          </a:p>
          <a:p>
            <a:pPr marL="0" indent="0">
              <a:buNone/>
            </a:pPr>
            <a:r>
              <a:rPr lang="en-US" sz="2200" dirty="0"/>
              <a:t>Conclude it with a caveat like this:</a:t>
            </a:r>
          </a:p>
          <a:p>
            <a:pPr marL="0" indent="0">
              <a:buNone/>
            </a:pPr>
            <a:r>
              <a:rPr lang="en-US" sz="2200" dirty="0"/>
              <a:t> “Even though the above-mentioned institutions and persons have assisted in the process of this research work, I alone stand responsible for the errors, if any, found in the work”</a:t>
            </a:r>
          </a:p>
        </p:txBody>
      </p:sp>
    </p:spTree>
    <p:extLst>
      <p:ext uri="{BB962C8B-B14F-4D97-AF65-F5344CB8AC3E}">
        <p14:creationId xmlns:p14="http://schemas.microsoft.com/office/powerpoint/2010/main" val="324427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B6FE2A-C8BE-0913-172C-1ADB2E8A1885}"/>
              </a:ext>
            </a:extLst>
          </p:cNvPr>
          <p:cNvSpPr txBox="1"/>
          <p:nvPr/>
        </p:nvSpPr>
        <p:spPr>
          <a:xfrm>
            <a:off x="163287" y="458956"/>
            <a:ext cx="11702142" cy="5816977"/>
          </a:xfrm>
          <a:prstGeom prst="rect">
            <a:avLst/>
          </a:prstGeom>
          <a:noFill/>
        </p:spPr>
        <p:txBody>
          <a:bodyPr wrap="square">
            <a:spAutoFit/>
          </a:bodyPr>
          <a:lstStyle/>
          <a:p>
            <a:pPr algn="ctr"/>
            <a:r>
              <a:rPr lang="en-US" sz="2700" b="1" dirty="0"/>
              <a:t>Abstract</a:t>
            </a:r>
          </a:p>
          <a:p>
            <a:r>
              <a:rPr lang="en-US" sz="2300" dirty="0"/>
              <a:t>It is the summary of the research work contents</a:t>
            </a:r>
          </a:p>
          <a:p>
            <a:r>
              <a:rPr lang="en-US" sz="2300" dirty="0"/>
              <a:t>To be in a paragraph </a:t>
            </a:r>
          </a:p>
          <a:p>
            <a:r>
              <a:rPr lang="en-US" sz="2300" dirty="0"/>
              <a:t>It is written after the research work MUST have been completed</a:t>
            </a:r>
          </a:p>
          <a:p>
            <a:r>
              <a:rPr lang="en-US" sz="2300" dirty="0"/>
              <a:t>It should NOT be more than 300 words for Master and 500 words for PhD.</a:t>
            </a:r>
          </a:p>
          <a:p>
            <a:r>
              <a:rPr lang="en-US" sz="2300" dirty="0"/>
              <a:t>Student should submit the e-copy of the final abstract to </a:t>
            </a:r>
            <a:r>
              <a:rPr lang="en-US" sz="2300" dirty="0">
                <a:hlinkClick r:id="rId2"/>
              </a:rPr>
              <a:t>pgschoolabstract@lcu.edu.ng</a:t>
            </a:r>
            <a:r>
              <a:rPr lang="en-US" sz="2300" dirty="0"/>
              <a:t> and to the Head of the Department</a:t>
            </a:r>
          </a:p>
          <a:p>
            <a:endParaRPr lang="en-US" sz="2300" dirty="0"/>
          </a:p>
          <a:p>
            <a:r>
              <a:rPr lang="en-US" sz="2300" b="1" dirty="0"/>
              <a:t>Things to be included in an abstract</a:t>
            </a:r>
            <a:r>
              <a:rPr lang="en-US" sz="2300" dirty="0"/>
              <a:t>:</a:t>
            </a:r>
          </a:p>
          <a:p>
            <a:pPr marL="0" indent="0">
              <a:buNone/>
            </a:pPr>
            <a:r>
              <a:rPr lang="en-US" sz="2300" dirty="0"/>
              <a:t>	1.	The overall purpose of the study and Objectives (A sentence)</a:t>
            </a:r>
          </a:p>
          <a:p>
            <a:pPr marL="0" indent="0">
              <a:buNone/>
            </a:pPr>
            <a:r>
              <a:rPr lang="en-US" sz="2300" dirty="0"/>
              <a:t>	2.	The Gap filled and theory used (Two sentences)</a:t>
            </a:r>
          </a:p>
          <a:p>
            <a:pPr marL="0" indent="0">
              <a:buNone/>
            </a:pPr>
            <a:r>
              <a:rPr lang="en-US" sz="2300" dirty="0"/>
              <a:t>	3.	The  Methodology Used (research design, population, sample and sampling 		techniques, instrument for data collected and analysis)  (Four sentences)</a:t>
            </a:r>
          </a:p>
          <a:p>
            <a:pPr marL="0" indent="0">
              <a:buNone/>
            </a:pPr>
            <a:r>
              <a:rPr lang="en-US" sz="2300" dirty="0"/>
              <a:t>	4.	Key results (stating values if it is empirical research work) (Two sentences)</a:t>
            </a:r>
          </a:p>
          <a:p>
            <a:pPr marL="0" indent="0">
              <a:buNone/>
            </a:pPr>
            <a:r>
              <a:rPr lang="en-US" sz="2300" dirty="0"/>
              <a:t>	5.	Major conclusion (A sentence)</a:t>
            </a:r>
          </a:p>
          <a:p>
            <a:pPr marL="0" indent="0">
              <a:buNone/>
            </a:pPr>
            <a:r>
              <a:rPr lang="en-US" sz="2300" dirty="0"/>
              <a:t>	6.	Major recommendation (A sentence)</a:t>
            </a:r>
          </a:p>
        </p:txBody>
      </p:sp>
    </p:spTree>
    <p:extLst>
      <p:ext uri="{BB962C8B-B14F-4D97-AF65-F5344CB8AC3E}">
        <p14:creationId xmlns:p14="http://schemas.microsoft.com/office/powerpoint/2010/main" val="62659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D9E0D-EE2C-B223-7A7C-E5AD1BC86EF5}"/>
              </a:ext>
            </a:extLst>
          </p:cNvPr>
          <p:cNvSpPr txBox="1"/>
          <p:nvPr/>
        </p:nvSpPr>
        <p:spPr>
          <a:xfrm>
            <a:off x="397328" y="157486"/>
            <a:ext cx="11397343" cy="6263253"/>
          </a:xfrm>
          <a:prstGeom prst="rect">
            <a:avLst/>
          </a:prstGeom>
          <a:noFill/>
        </p:spPr>
        <p:txBody>
          <a:bodyPr wrap="square">
            <a:spAutoFit/>
          </a:bodyPr>
          <a:lstStyle/>
          <a:p>
            <a:pPr algn="ctr"/>
            <a:r>
              <a:rPr lang="en-US" sz="2700" b="1" dirty="0"/>
              <a:t>Table of Contents</a:t>
            </a:r>
          </a:p>
          <a:p>
            <a:r>
              <a:rPr lang="en-US" sz="2200" dirty="0"/>
              <a:t>It is the list that contains ALL the Front Matter, Main Content and Back Matter of the Thesis</a:t>
            </a:r>
          </a:p>
          <a:p>
            <a:r>
              <a:rPr lang="en-US" sz="2200" dirty="0"/>
              <a:t>Front Matter includes; Certification page, Dedication Page, Acknowledgement page, Abstract page and Table of Contents</a:t>
            </a:r>
          </a:p>
          <a:p>
            <a:endParaRPr lang="en-US" sz="2200" dirty="0"/>
          </a:p>
          <a:p>
            <a:r>
              <a:rPr lang="en-US" sz="2200" dirty="0"/>
              <a:t>Main Content includes; Chapters, Sub-headings and Endnotes at the end of each Chapter except chapter five</a:t>
            </a:r>
          </a:p>
          <a:p>
            <a:endParaRPr lang="en-US" sz="2200" dirty="0"/>
          </a:p>
          <a:p>
            <a:r>
              <a:rPr lang="en-US" sz="2200" dirty="0"/>
              <a:t>Back Matter includes;  Bibliography (to be sub-divided into Books, Internet, Journals, Magazines, Newspapers, Periodicals, Proceedings, Unpublished Thesis, ….), Appendix(</a:t>
            </a:r>
            <a:r>
              <a:rPr lang="en-US" sz="2200" dirty="0" err="1"/>
              <a:t>ces</a:t>
            </a:r>
            <a:r>
              <a:rPr lang="en-US" sz="2200" dirty="0"/>
              <a:t>), Bio-data (CV format), and the University Compliance Form</a:t>
            </a:r>
          </a:p>
          <a:p>
            <a:endParaRPr lang="en-US" sz="2200" dirty="0"/>
          </a:p>
          <a:p>
            <a:r>
              <a:rPr lang="en-US" sz="2200" dirty="0"/>
              <a:t>It is the LAST thing to be completed so that it is 100% accurate (Content should align with the page)</a:t>
            </a:r>
          </a:p>
          <a:p>
            <a:r>
              <a:rPr lang="en-US" sz="2200" dirty="0"/>
              <a:t>It should be easy to read and accurately formatted</a:t>
            </a:r>
          </a:p>
          <a:p>
            <a:endParaRPr lang="en-US" sz="2200" dirty="0"/>
          </a:p>
          <a:p>
            <a:r>
              <a:rPr lang="en-US" sz="2200" dirty="0"/>
              <a:t>Headings and page numbers of all the front matter, main content and back matter should align with the body of the work </a:t>
            </a:r>
          </a:p>
        </p:txBody>
      </p:sp>
    </p:spTree>
    <p:extLst>
      <p:ext uri="{BB962C8B-B14F-4D97-AF65-F5344CB8AC3E}">
        <p14:creationId xmlns:p14="http://schemas.microsoft.com/office/powerpoint/2010/main" val="427967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A5EB1-0E58-3879-879A-BB25BC89041A}"/>
              </a:ext>
            </a:extLst>
          </p:cNvPr>
          <p:cNvSpPr txBox="1"/>
          <p:nvPr/>
        </p:nvSpPr>
        <p:spPr>
          <a:xfrm>
            <a:off x="1621971" y="1925321"/>
            <a:ext cx="7946572" cy="2954655"/>
          </a:xfrm>
          <a:prstGeom prst="rect">
            <a:avLst/>
          </a:prstGeom>
          <a:noFill/>
        </p:spPr>
        <p:txBody>
          <a:bodyPr wrap="square">
            <a:spAutoFit/>
          </a:bodyPr>
          <a:lstStyle/>
          <a:p>
            <a:pPr algn="ctr"/>
            <a:r>
              <a:rPr lang="en-US" sz="3000" b="1" dirty="0"/>
              <a:t>Line Margins</a:t>
            </a:r>
          </a:p>
          <a:p>
            <a:endParaRPr lang="en-US" dirty="0"/>
          </a:p>
          <a:p>
            <a:endParaRPr lang="en-US" sz="1800" dirty="0"/>
          </a:p>
          <a:p>
            <a:r>
              <a:rPr lang="en-US" sz="3000" dirty="0"/>
              <a:t>The Top – 1 Inch</a:t>
            </a:r>
          </a:p>
          <a:p>
            <a:r>
              <a:rPr lang="en-US" sz="3000" dirty="0"/>
              <a:t>Left Side – 1.25 Inches</a:t>
            </a:r>
          </a:p>
          <a:p>
            <a:r>
              <a:rPr lang="en-US" sz="3000" dirty="0"/>
              <a:t>Right Side 1 Inch</a:t>
            </a:r>
          </a:p>
          <a:p>
            <a:r>
              <a:rPr lang="en-US" sz="3000" dirty="0"/>
              <a:t>Below – 1 Inch</a:t>
            </a:r>
          </a:p>
        </p:txBody>
      </p:sp>
    </p:spTree>
    <p:extLst>
      <p:ext uri="{BB962C8B-B14F-4D97-AF65-F5344CB8AC3E}">
        <p14:creationId xmlns:p14="http://schemas.microsoft.com/office/powerpoint/2010/main" val="345175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BC238E-833D-FF04-DBF2-C0610F418A15}"/>
              </a:ext>
            </a:extLst>
          </p:cNvPr>
          <p:cNvSpPr txBox="1"/>
          <p:nvPr/>
        </p:nvSpPr>
        <p:spPr>
          <a:xfrm>
            <a:off x="478971" y="497428"/>
            <a:ext cx="11451772" cy="3785652"/>
          </a:xfrm>
          <a:prstGeom prst="rect">
            <a:avLst/>
          </a:prstGeom>
          <a:noFill/>
        </p:spPr>
        <p:txBody>
          <a:bodyPr wrap="square">
            <a:spAutoFit/>
          </a:bodyPr>
          <a:lstStyle/>
          <a:p>
            <a:pPr algn="ctr"/>
            <a:r>
              <a:rPr lang="en-US" sz="3000" b="1" dirty="0"/>
              <a:t>List of Tables  (A Dummy)</a:t>
            </a:r>
            <a:br>
              <a:rPr lang="en-US" sz="3000" b="1" dirty="0"/>
            </a:br>
            <a:endParaRPr lang="en-US" sz="3000" b="1" dirty="0"/>
          </a:p>
          <a:p>
            <a:pPr marL="0" indent="0">
              <a:buNone/>
            </a:pPr>
            <a:endParaRPr lang="en-US" dirty="0"/>
          </a:p>
          <a:p>
            <a:pPr marL="0" indent="0">
              <a:buNone/>
            </a:pPr>
            <a:r>
              <a:rPr lang="en-US" sz="2700" dirty="0"/>
              <a:t>Table				Title							Page</a:t>
            </a:r>
          </a:p>
          <a:p>
            <a:pPr marL="0" indent="0">
              <a:buNone/>
            </a:pPr>
            <a:r>
              <a:rPr lang="en-US" sz="2700" dirty="0"/>
              <a:t> </a:t>
            </a:r>
          </a:p>
          <a:p>
            <a:pPr marL="0" indent="0">
              <a:buNone/>
            </a:pPr>
            <a:r>
              <a:rPr lang="en-US" sz="2700" dirty="0"/>
              <a:t> 1.1	   West Africa Examination Council Results, 2015-2020		9</a:t>
            </a:r>
          </a:p>
          <a:p>
            <a:pPr marL="0" indent="0">
              <a:buNone/>
            </a:pPr>
            <a:r>
              <a:rPr lang="en-US" sz="2700" dirty="0"/>
              <a:t> 2.1 			Monitoring Cases						37</a:t>
            </a:r>
          </a:p>
          <a:p>
            <a:pPr marL="0" indent="0">
              <a:buNone/>
            </a:pPr>
            <a:r>
              <a:rPr lang="en-US" sz="2700" dirty="0"/>
              <a:t> 3.1		Teachers Population in Oyo State				48</a:t>
            </a:r>
          </a:p>
          <a:p>
            <a:pPr marL="0" indent="0">
              <a:buNone/>
            </a:pPr>
            <a:r>
              <a:rPr lang="en-US" sz="2700" dirty="0"/>
              <a:t> 4.1		Gender Distribution of Respondents				84</a:t>
            </a:r>
          </a:p>
        </p:txBody>
      </p:sp>
    </p:spTree>
    <p:extLst>
      <p:ext uri="{BB962C8B-B14F-4D97-AF65-F5344CB8AC3E}">
        <p14:creationId xmlns:p14="http://schemas.microsoft.com/office/powerpoint/2010/main" val="103874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85554-0595-C189-F9B2-8AD370A2B834}"/>
              </a:ext>
            </a:extLst>
          </p:cNvPr>
          <p:cNvSpPr txBox="1"/>
          <p:nvPr/>
        </p:nvSpPr>
        <p:spPr>
          <a:xfrm>
            <a:off x="348343" y="1997839"/>
            <a:ext cx="11473543" cy="2954655"/>
          </a:xfrm>
          <a:prstGeom prst="rect">
            <a:avLst/>
          </a:prstGeom>
          <a:noFill/>
        </p:spPr>
        <p:txBody>
          <a:bodyPr wrap="square">
            <a:spAutoFit/>
          </a:bodyPr>
          <a:lstStyle/>
          <a:p>
            <a:pPr algn="ctr"/>
            <a:r>
              <a:rPr lang="en-US" sz="3000" b="1" dirty="0"/>
              <a:t>List of Figures (A Dummy)</a:t>
            </a:r>
          </a:p>
          <a:p>
            <a:pPr algn="ctr"/>
            <a:br>
              <a:rPr lang="en-US" sz="3000" b="1" dirty="0"/>
            </a:br>
            <a:endParaRPr lang="en-US" dirty="0"/>
          </a:p>
          <a:p>
            <a:pPr marL="0" indent="0">
              <a:buNone/>
            </a:pPr>
            <a:r>
              <a:rPr lang="en-US" sz="2700" dirty="0"/>
              <a:t>Figure				 Title						Page</a:t>
            </a:r>
          </a:p>
          <a:p>
            <a:pPr marL="0" indent="0">
              <a:buNone/>
            </a:pPr>
            <a:r>
              <a:rPr lang="en-US" sz="2700" dirty="0"/>
              <a:t>  1.1		   Concept of Governance 				11</a:t>
            </a:r>
          </a:p>
          <a:p>
            <a:pPr marL="0" indent="0">
              <a:buNone/>
            </a:pPr>
            <a:r>
              <a:rPr lang="en-US" sz="2700" dirty="0"/>
              <a:t>  2.1 		The Campbell Performance Model 			57</a:t>
            </a:r>
          </a:p>
          <a:p>
            <a:pPr marL="0" indent="0">
              <a:buNone/>
            </a:pPr>
            <a:r>
              <a:rPr lang="en-US" sz="2700" dirty="0"/>
              <a:t>  4.1	 Bar Chart of Gender Distribution of Respondents	 	84</a:t>
            </a:r>
          </a:p>
        </p:txBody>
      </p:sp>
    </p:spTree>
    <p:extLst>
      <p:ext uri="{BB962C8B-B14F-4D97-AF65-F5344CB8AC3E}">
        <p14:creationId xmlns:p14="http://schemas.microsoft.com/office/powerpoint/2010/main" val="843054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CDCDC3-983D-D684-A731-62CF308DF4C5}"/>
              </a:ext>
            </a:extLst>
          </p:cNvPr>
          <p:cNvSpPr txBox="1"/>
          <p:nvPr/>
        </p:nvSpPr>
        <p:spPr>
          <a:xfrm>
            <a:off x="250371" y="1120676"/>
            <a:ext cx="11745685" cy="2954655"/>
          </a:xfrm>
          <a:prstGeom prst="rect">
            <a:avLst/>
          </a:prstGeom>
          <a:noFill/>
        </p:spPr>
        <p:txBody>
          <a:bodyPr wrap="square">
            <a:spAutoFit/>
          </a:bodyPr>
          <a:lstStyle/>
          <a:p>
            <a:pPr algn="ctr"/>
            <a:r>
              <a:rPr lang="en-US" sz="3000" b="1" dirty="0"/>
              <a:t>List of Acronyms (A Dummy)</a:t>
            </a:r>
            <a:br>
              <a:rPr lang="en-US" sz="3000" b="1" dirty="0"/>
            </a:br>
            <a:endParaRPr lang="en-US" sz="3000" b="1" dirty="0"/>
          </a:p>
          <a:p>
            <a:pPr marL="0" indent="0">
              <a:buNone/>
            </a:pPr>
            <a:endParaRPr lang="en-US" dirty="0"/>
          </a:p>
          <a:p>
            <a:pPr marL="0" indent="0">
              <a:buNone/>
            </a:pPr>
            <a:r>
              <a:rPr lang="en-US" sz="2700" dirty="0"/>
              <a:t>Abbreviation			Meaning											 </a:t>
            </a:r>
          </a:p>
          <a:p>
            <a:pPr marL="0" indent="0">
              <a:buNone/>
            </a:pPr>
            <a:r>
              <a:rPr lang="en-US" sz="2700" dirty="0"/>
              <a:t>UNESCO 	   United Nations Educational, Scientific &amp; Cultural Organization	 </a:t>
            </a:r>
          </a:p>
          <a:p>
            <a:pPr marL="0" indent="0">
              <a:buNone/>
            </a:pPr>
            <a:r>
              <a:rPr lang="en-US" sz="2700" dirty="0"/>
              <a:t>LCU				Lead City University</a:t>
            </a:r>
          </a:p>
        </p:txBody>
      </p:sp>
    </p:spTree>
    <p:extLst>
      <p:ext uri="{BB962C8B-B14F-4D97-AF65-F5344CB8AC3E}">
        <p14:creationId xmlns:p14="http://schemas.microsoft.com/office/powerpoint/2010/main" val="469305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3E0BB3-4DDB-6C55-24B2-B6575474B780}"/>
              </a:ext>
            </a:extLst>
          </p:cNvPr>
          <p:cNvSpPr txBox="1"/>
          <p:nvPr/>
        </p:nvSpPr>
        <p:spPr>
          <a:xfrm>
            <a:off x="174171" y="135791"/>
            <a:ext cx="11908972" cy="6309420"/>
          </a:xfrm>
          <a:prstGeom prst="rect">
            <a:avLst/>
          </a:prstGeom>
          <a:noFill/>
        </p:spPr>
        <p:txBody>
          <a:bodyPr wrap="square">
            <a:spAutoFit/>
          </a:bodyPr>
          <a:lstStyle/>
          <a:p>
            <a:pPr algn="ctr"/>
            <a:r>
              <a:rPr lang="en-US" sz="3000" b="1" dirty="0"/>
              <a:t>Referencing Style </a:t>
            </a:r>
          </a:p>
          <a:p>
            <a:r>
              <a:rPr lang="en-US" sz="2200" dirty="0"/>
              <a:t>It is act of giving credit by citing the source of information used. </a:t>
            </a:r>
          </a:p>
          <a:p>
            <a:r>
              <a:rPr lang="en-US" sz="2200" dirty="0"/>
              <a:t>It helps to relate or link your work to previous work.</a:t>
            </a:r>
          </a:p>
          <a:p>
            <a:r>
              <a:rPr lang="en-US" sz="2200" dirty="0"/>
              <a:t>There are different styles of referencing.</a:t>
            </a:r>
          </a:p>
          <a:p>
            <a:pPr marL="0" indent="0">
              <a:buNone/>
            </a:pPr>
            <a:r>
              <a:rPr lang="en-US" sz="2200" dirty="0"/>
              <a:t>	1.	Modern Language Association (MLA)</a:t>
            </a:r>
          </a:p>
          <a:p>
            <a:pPr marL="0" indent="0">
              <a:buNone/>
            </a:pPr>
            <a:r>
              <a:rPr lang="en-US" sz="2200" dirty="0"/>
              <a:t>	2.	American Psychological Association (APA)</a:t>
            </a:r>
          </a:p>
          <a:p>
            <a:pPr marL="0" indent="0">
              <a:buNone/>
            </a:pPr>
            <a:r>
              <a:rPr lang="en-US" sz="2200" dirty="0"/>
              <a:t>	3.	Chicago Referencing Style</a:t>
            </a:r>
          </a:p>
          <a:p>
            <a:pPr marL="0" indent="0">
              <a:buNone/>
            </a:pPr>
            <a:r>
              <a:rPr lang="en-US" sz="2200" dirty="0"/>
              <a:t>	4.	Kate Turabian Referencing Style</a:t>
            </a:r>
          </a:p>
          <a:p>
            <a:pPr marL="0" indent="0">
              <a:buNone/>
            </a:pPr>
            <a:r>
              <a:rPr lang="en-US" sz="2200" dirty="0"/>
              <a:t>	5.	Chicago Turabian Referencing Style		</a:t>
            </a:r>
          </a:p>
          <a:p>
            <a:pPr marL="0" indent="0">
              <a:buNone/>
            </a:pPr>
            <a:r>
              <a:rPr lang="en-US" sz="2200" dirty="0"/>
              <a:t>	6.	OSCOLA (Oxford Standard for Citation of Legal Authorities)</a:t>
            </a:r>
          </a:p>
          <a:p>
            <a:pPr marL="0" indent="0">
              <a:buNone/>
            </a:pPr>
            <a:r>
              <a:rPr lang="en-US" sz="2200" dirty="0"/>
              <a:t>	7.  	The Bluebook (A Uniform System of Citation)</a:t>
            </a:r>
          </a:p>
          <a:p>
            <a:pPr marL="0" indent="0">
              <a:buNone/>
            </a:pPr>
            <a:r>
              <a:rPr lang="en-US" sz="2200" dirty="0"/>
              <a:t>	8.	AGLC (Australian Guide to Legal Citation)</a:t>
            </a:r>
          </a:p>
          <a:p>
            <a:pPr marL="0" indent="0">
              <a:buNone/>
            </a:pPr>
            <a:r>
              <a:rPr lang="en-US" sz="2200" dirty="0"/>
              <a:t>	9.	Harvard referencing for law</a:t>
            </a:r>
          </a:p>
          <a:p>
            <a:pPr marL="0" indent="0">
              <a:buNone/>
            </a:pPr>
            <a:r>
              <a:rPr lang="en-US" sz="2200" dirty="0"/>
              <a:t>	10.	McGill Guide (Canadian Guide to Uniform Legal Citation)</a:t>
            </a:r>
          </a:p>
          <a:p>
            <a:pPr marL="0" indent="0">
              <a:buNone/>
            </a:pPr>
            <a:r>
              <a:rPr lang="en-US" sz="2200" dirty="0"/>
              <a:t>The one we use in Lead City University is </a:t>
            </a:r>
            <a:r>
              <a:rPr lang="en-US" sz="2200" b="1" dirty="0"/>
              <a:t>Turabian Referencing Style and OSCOLA (for the Faculty of Law) </a:t>
            </a:r>
          </a:p>
          <a:p>
            <a:pPr marL="0" indent="0">
              <a:buNone/>
            </a:pPr>
            <a:r>
              <a:rPr lang="en-US" sz="2200" b="1" dirty="0"/>
              <a:t>Turabian Referencing Style </a:t>
            </a:r>
            <a:r>
              <a:rPr lang="en-US" sz="2200" dirty="0"/>
              <a:t>is named after the author who is from the University of Chicago, in person of </a:t>
            </a:r>
            <a:r>
              <a:rPr lang="en-US" sz="2200" b="1" dirty="0"/>
              <a:t>Kate Turabian</a:t>
            </a:r>
          </a:p>
        </p:txBody>
      </p:sp>
    </p:spTree>
    <p:extLst>
      <p:ext uri="{BB962C8B-B14F-4D97-AF65-F5344CB8AC3E}">
        <p14:creationId xmlns:p14="http://schemas.microsoft.com/office/powerpoint/2010/main" val="380225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AF3A9-94FE-9504-F3E4-505236C543EC}"/>
              </a:ext>
            </a:extLst>
          </p:cNvPr>
          <p:cNvSpPr txBox="1"/>
          <p:nvPr/>
        </p:nvSpPr>
        <p:spPr>
          <a:xfrm>
            <a:off x="653143" y="2136339"/>
            <a:ext cx="11375571" cy="3662541"/>
          </a:xfrm>
          <a:prstGeom prst="rect">
            <a:avLst/>
          </a:prstGeom>
          <a:noFill/>
        </p:spPr>
        <p:txBody>
          <a:bodyPr wrap="square">
            <a:spAutoFit/>
          </a:bodyPr>
          <a:lstStyle/>
          <a:p>
            <a:pPr algn="ctr"/>
            <a:r>
              <a:rPr lang="en-US" sz="1800" dirty="0"/>
              <a:t> </a:t>
            </a:r>
            <a:r>
              <a:rPr lang="en-US" sz="3000" b="1" dirty="0"/>
              <a:t>How to Calculate Recency</a:t>
            </a:r>
          </a:p>
          <a:p>
            <a:endParaRPr lang="en-US" dirty="0"/>
          </a:p>
          <a:p>
            <a:r>
              <a:rPr lang="en-US" sz="2300" dirty="0"/>
              <a:t>Count and add up all the recent citations within five years to date </a:t>
            </a:r>
          </a:p>
          <a:p>
            <a:r>
              <a:rPr lang="en-US" sz="2300" dirty="0"/>
              <a:t> Count ALL citations</a:t>
            </a:r>
          </a:p>
          <a:p>
            <a:pPr marL="0" indent="0">
              <a:buNone/>
            </a:pPr>
            <a:r>
              <a:rPr lang="en-US" sz="2300" dirty="0"/>
              <a:t>   </a:t>
            </a:r>
          </a:p>
          <a:p>
            <a:pPr marL="0" indent="0">
              <a:buNone/>
            </a:pPr>
            <a:endParaRPr lang="en-US" sz="2300" dirty="0"/>
          </a:p>
          <a:p>
            <a:pPr marL="0" indent="0">
              <a:buNone/>
            </a:pPr>
            <a:r>
              <a:rPr lang="en-US" sz="2300" b="1" dirty="0"/>
              <a:t>Recency</a:t>
            </a:r>
            <a:r>
              <a:rPr lang="en-US" sz="2300" dirty="0"/>
              <a:t> =  </a:t>
            </a:r>
            <a:r>
              <a:rPr lang="en-US" sz="2300" b="1" u="sng" dirty="0"/>
              <a:t>Total No of the Recent Citations </a:t>
            </a:r>
            <a:r>
              <a:rPr lang="en-US" sz="2300" b="1" dirty="0"/>
              <a:t>   X  100</a:t>
            </a:r>
          </a:p>
          <a:p>
            <a:pPr marL="0" indent="0">
              <a:buNone/>
            </a:pPr>
            <a:r>
              <a:rPr lang="en-US" sz="2300" b="1" dirty="0"/>
              <a:t>		Total No of ALL Citations </a:t>
            </a:r>
          </a:p>
          <a:p>
            <a:pPr marL="0" indent="0">
              <a:buNone/>
            </a:pPr>
            <a:endParaRPr lang="en-US" sz="2300" b="1" dirty="0"/>
          </a:p>
          <a:p>
            <a:pPr marL="0" indent="0">
              <a:buNone/>
            </a:pPr>
            <a:r>
              <a:rPr lang="en-US" sz="2300" b="1" dirty="0"/>
              <a:t>Year reviewed is NOT accepted please!</a:t>
            </a:r>
          </a:p>
        </p:txBody>
      </p:sp>
    </p:spTree>
    <p:extLst>
      <p:ext uri="{BB962C8B-B14F-4D97-AF65-F5344CB8AC3E}">
        <p14:creationId xmlns:p14="http://schemas.microsoft.com/office/powerpoint/2010/main" val="75404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FCCDA-880B-CD7E-895D-751E2171EEA6}"/>
              </a:ext>
            </a:extLst>
          </p:cNvPr>
          <p:cNvSpPr txBox="1"/>
          <p:nvPr/>
        </p:nvSpPr>
        <p:spPr>
          <a:xfrm>
            <a:off x="381001" y="210741"/>
            <a:ext cx="11647714" cy="6294031"/>
          </a:xfrm>
          <a:prstGeom prst="rect">
            <a:avLst/>
          </a:prstGeom>
          <a:noFill/>
        </p:spPr>
        <p:txBody>
          <a:bodyPr wrap="square">
            <a:spAutoFit/>
          </a:bodyPr>
          <a:lstStyle/>
          <a:p>
            <a:pPr algn="ctr"/>
            <a:r>
              <a:rPr lang="en-US" sz="3000" b="1" dirty="0"/>
              <a:t>Chapter One</a:t>
            </a:r>
            <a:br>
              <a:rPr lang="en-US" sz="3000" b="1" dirty="0"/>
            </a:br>
            <a:r>
              <a:rPr lang="en-US" sz="3000" b="1" dirty="0"/>
              <a:t>Introduction</a:t>
            </a:r>
          </a:p>
          <a:p>
            <a:pPr marL="0" indent="0">
              <a:buNone/>
            </a:pPr>
            <a:endParaRPr lang="en-US" dirty="0"/>
          </a:p>
          <a:p>
            <a:pPr marL="0" indent="0">
              <a:buNone/>
            </a:pPr>
            <a:r>
              <a:rPr lang="en-US" sz="2500" dirty="0"/>
              <a:t>1.1		Background to the Study</a:t>
            </a:r>
          </a:p>
          <a:p>
            <a:pPr marL="0" indent="0">
              <a:buNone/>
            </a:pPr>
            <a:r>
              <a:rPr lang="en-US" sz="2500" dirty="0"/>
              <a:t>1.2		Statement of the Problem</a:t>
            </a:r>
          </a:p>
          <a:p>
            <a:pPr marL="0" indent="0">
              <a:buNone/>
            </a:pPr>
            <a:r>
              <a:rPr lang="en-US" sz="2500" dirty="0"/>
              <a:t>1.3		Aim and Objectives of the Study  (In some departments, Research			Questions is 1.3 while Aim &amp; Objectives is 1.4)</a:t>
            </a:r>
          </a:p>
          <a:p>
            <a:pPr marL="0" indent="0">
              <a:buNone/>
            </a:pPr>
            <a:r>
              <a:rPr lang="en-US" sz="2500" dirty="0"/>
              <a:t>1.4		Research Question(s)</a:t>
            </a:r>
          </a:p>
          <a:p>
            <a:pPr marL="0" indent="0">
              <a:buNone/>
            </a:pPr>
            <a:r>
              <a:rPr lang="en-US" sz="2500" dirty="0"/>
              <a:t>1.5		Hypothesis(es) (If necessary) </a:t>
            </a:r>
          </a:p>
          <a:p>
            <a:pPr marL="0" indent="0">
              <a:buNone/>
            </a:pPr>
            <a:r>
              <a:rPr lang="en-US" sz="2500" dirty="0"/>
              <a:t>1.6		Significance of the Study/Justification of the Study 					(Engineering/Sciences)</a:t>
            </a:r>
          </a:p>
          <a:p>
            <a:pPr marL="0" indent="0">
              <a:buNone/>
            </a:pPr>
            <a:r>
              <a:rPr lang="en-US" sz="2500" dirty="0"/>
              <a:t>1.7		Scope of the Study</a:t>
            </a:r>
          </a:p>
          <a:p>
            <a:pPr marL="0" indent="0">
              <a:buNone/>
            </a:pPr>
            <a:r>
              <a:rPr lang="en-US" sz="2500" dirty="0"/>
              <a:t>1.8		Limitation of the Study (to be written at the end of the	research 			work) </a:t>
            </a:r>
          </a:p>
          <a:p>
            <a:pPr marL="0" indent="0">
              <a:buNone/>
            </a:pPr>
            <a:r>
              <a:rPr lang="en-US" sz="2500" dirty="0"/>
              <a:t>1.9		Operational Definition of Terms</a:t>
            </a:r>
          </a:p>
          <a:p>
            <a:pPr marL="0" indent="0">
              <a:buNone/>
            </a:pPr>
            <a:r>
              <a:rPr lang="en-US" sz="2500" b="1" dirty="0"/>
              <a:t>Endnotes</a:t>
            </a:r>
          </a:p>
        </p:txBody>
      </p:sp>
    </p:spTree>
    <p:extLst>
      <p:ext uri="{BB962C8B-B14F-4D97-AF65-F5344CB8AC3E}">
        <p14:creationId xmlns:p14="http://schemas.microsoft.com/office/powerpoint/2010/main" val="63085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FAC0-CFBB-04D0-203C-CDB83C939F92}"/>
              </a:ext>
            </a:extLst>
          </p:cNvPr>
          <p:cNvSpPr>
            <a:spLocks noGrp="1"/>
          </p:cNvSpPr>
          <p:nvPr>
            <p:ph type="title"/>
          </p:nvPr>
        </p:nvSpPr>
        <p:spPr>
          <a:xfrm>
            <a:off x="1066800" y="134203"/>
            <a:ext cx="10058400" cy="1450757"/>
          </a:xfrm>
        </p:spPr>
        <p:txBody>
          <a:bodyPr/>
          <a:lstStyle/>
          <a:p>
            <a:pPr algn="ctr"/>
            <a:r>
              <a:rPr lang="en-US" dirty="0"/>
              <a:t>Outline </a:t>
            </a:r>
          </a:p>
        </p:txBody>
      </p:sp>
      <p:graphicFrame>
        <p:nvGraphicFramePr>
          <p:cNvPr id="4" name="Content Placeholder 3">
            <a:extLst>
              <a:ext uri="{FF2B5EF4-FFF2-40B4-BE49-F238E27FC236}">
                <a16:creationId xmlns:a16="http://schemas.microsoft.com/office/drawing/2014/main" id="{A77C1AD1-6447-BEC8-8BE8-A425C9EB22E7}"/>
              </a:ext>
            </a:extLst>
          </p:cNvPr>
          <p:cNvGraphicFramePr>
            <a:graphicFrameLocks noGrp="1"/>
          </p:cNvGraphicFramePr>
          <p:nvPr>
            <p:ph idx="1"/>
            <p:extLst>
              <p:ext uri="{D42A27DB-BD31-4B8C-83A1-F6EECF244321}">
                <p14:modId xmlns:p14="http://schemas.microsoft.com/office/powerpoint/2010/main" val="3495944099"/>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53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6A974D-49D6-95C7-E4B5-97F1B028BDD1}"/>
              </a:ext>
            </a:extLst>
          </p:cNvPr>
          <p:cNvSpPr/>
          <p:nvPr/>
        </p:nvSpPr>
        <p:spPr>
          <a:xfrm>
            <a:off x="468087" y="696686"/>
            <a:ext cx="2503714" cy="16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 review of the area being researched </a:t>
            </a:r>
            <a:endParaRPr lang="en-GB" sz="2500" dirty="0">
              <a:solidFill>
                <a:schemeClr val="tx1"/>
              </a:solidFill>
            </a:endParaRPr>
          </a:p>
          <a:p>
            <a:pPr algn="ctr"/>
            <a:endParaRPr lang="en-US" dirty="0"/>
          </a:p>
        </p:txBody>
      </p:sp>
      <p:sp>
        <p:nvSpPr>
          <p:cNvPr id="3" name="Rectangle 2">
            <a:extLst>
              <a:ext uri="{FF2B5EF4-FFF2-40B4-BE49-F238E27FC236}">
                <a16:creationId xmlns:a16="http://schemas.microsoft.com/office/drawing/2014/main" id="{CA92DA45-AE50-7014-EABC-502ADEFC0D40}"/>
              </a:ext>
            </a:extLst>
          </p:cNvPr>
          <p:cNvSpPr/>
          <p:nvPr/>
        </p:nvSpPr>
        <p:spPr>
          <a:xfrm>
            <a:off x="2808515" y="2155372"/>
            <a:ext cx="2373086" cy="16818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Current information surrounding the issue </a:t>
            </a:r>
            <a:endParaRPr lang="en-GB" sz="2500" dirty="0">
              <a:solidFill>
                <a:schemeClr val="tx1"/>
              </a:solidFill>
            </a:endParaRPr>
          </a:p>
          <a:p>
            <a:pPr algn="ctr"/>
            <a:endParaRPr lang="en-US" dirty="0"/>
          </a:p>
        </p:txBody>
      </p:sp>
      <p:sp>
        <p:nvSpPr>
          <p:cNvPr id="4" name="Rectangle 3">
            <a:extLst>
              <a:ext uri="{FF2B5EF4-FFF2-40B4-BE49-F238E27FC236}">
                <a16:creationId xmlns:a16="http://schemas.microsoft.com/office/drawing/2014/main" id="{25B5ECED-3ADB-AEF7-B97E-F41F8E0E8359}"/>
              </a:ext>
            </a:extLst>
          </p:cNvPr>
          <p:cNvSpPr/>
          <p:nvPr/>
        </p:nvSpPr>
        <p:spPr>
          <a:xfrm>
            <a:off x="5181601" y="3630386"/>
            <a:ext cx="2481942" cy="152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Previous studies on the issue</a:t>
            </a:r>
            <a:endParaRPr lang="en-GB" sz="2500" dirty="0">
              <a:solidFill>
                <a:schemeClr val="tx1"/>
              </a:solidFill>
            </a:endParaRPr>
          </a:p>
          <a:p>
            <a:pPr algn="ctr"/>
            <a:endParaRPr lang="en-US" dirty="0"/>
          </a:p>
        </p:txBody>
      </p:sp>
      <p:sp>
        <p:nvSpPr>
          <p:cNvPr id="5" name="Rectangle 4">
            <a:extLst>
              <a:ext uri="{FF2B5EF4-FFF2-40B4-BE49-F238E27FC236}">
                <a16:creationId xmlns:a16="http://schemas.microsoft.com/office/drawing/2014/main" id="{52532AC8-D429-F213-977F-0A59C4D52437}"/>
              </a:ext>
            </a:extLst>
          </p:cNvPr>
          <p:cNvSpPr/>
          <p:nvPr/>
        </p:nvSpPr>
        <p:spPr>
          <a:xfrm>
            <a:off x="7228113" y="4931229"/>
            <a:ext cx="2394857" cy="152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Relevant history on the issue</a:t>
            </a:r>
            <a:endParaRPr lang="en-GB" sz="2500" dirty="0">
              <a:solidFill>
                <a:schemeClr val="tx1"/>
              </a:solidFill>
            </a:endParaRPr>
          </a:p>
          <a:p>
            <a:pPr algn="ctr"/>
            <a:endParaRPr lang="en-US" dirty="0"/>
          </a:p>
        </p:txBody>
      </p:sp>
    </p:spTree>
    <p:extLst>
      <p:ext uri="{BB962C8B-B14F-4D97-AF65-F5344CB8AC3E}">
        <p14:creationId xmlns:p14="http://schemas.microsoft.com/office/powerpoint/2010/main" val="329639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BCD77CF4-EF6A-23CF-36E8-CC347B5C3EE0}"/>
              </a:ext>
            </a:extLst>
          </p:cNvPr>
          <p:cNvSpPr/>
          <p:nvPr/>
        </p:nvSpPr>
        <p:spPr>
          <a:xfrm rot="20436313">
            <a:off x="298573" y="4386944"/>
            <a:ext cx="2819400" cy="13716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Contextualize the problem</a:t>
            </a:r>
            <a:endParaRPr lang="en-GB" sz="2500" dirty="0">
              <a:solidFill>
                <a:schemeClr val="tx1"/>
              </a:solidFill>
            </a:endParaRPr>
          </a:p>
          <a:p>
            <a:pPr algn="ctr"/>
            <a:endParaRPr lang="en-US" dirty="0"/>
          </a:p>
        </p:txBody>
      </p:sp>
      <p:sp>
        <p:nvSpPr>
          <p:cNvPr id="5" name="Arrow: Pentagon 4">
            <a:extLst>
              <a:ext uri="{FF2B5EF4-FFF2-40B4-BE49-F238E27FC236}">
                <a16:creationId xmlns:a16="http://schemas.microsoft.com/office/drawing/2014/main" id="{39ED7F78-FAD1-B866-6461-26AF9556C9CD}"/>
              </a:ext>
            </a:extLst>
          </p:cNvPr>
          <p:cNvSpPr/>
          <p:nvPr/>
        </p:nvSpPr>
        <p:spPr>
          <a:xfrm rot="20590716">
            <a:off x="2928651" y="3131794"/>
            <a:ext cx="2460172" cy="191944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500" dirty="0">
                <a:solidFill>
                  <a:schemeClr val="tx1"/>
                </a:solidFill>
              </a:rPr>
              <a:t>Show why it matters</a:t>
            </a:r>
            <a:endParaRPr lang="en-GB" sz="2500" dirty="0">
              <a:solidFill>
                <a:schemeClr val="tx1"/>
              </a:solidFill>
            </a:endParaRPr>
          </a:p>
        </p:txBody>
      </p:sp>
      <p:sp>
        <p:nvSpPr>
          <p:cNvPr id="6" name="Arrow: Pentagon 5">
            <a:extLst>
              <a:ext uri="{FF2B5EF4-FFF2-40B4-BE49-F238E27FC236}">
                <a16:creationId xmlns:a16="http://schemas.microsoft.com/office/drawing/2014/main" id="{10A5C0AE-D079-B63F-78BD-1B9AE4CBFB5B}"/>
              </a:ext>
            </a:extLst>
          </p:cNvPr>
          <p:cNvSpPr/>
          <p:nvPr/>
        </p:nvSpPr>
        <p:spPr>
          <a:xfrm rot="20212895">
            <a:off x="5280227" y="2583741"/>
            <a:ext cx="2460172" cy="16225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Identify the existing works</a:t>
            </a:r>
            <a:endParaRPr lang="en-GB" sz="2500" dirty="0">
              <a:solidFill>
                <a:schemeClr val="tx1"/>
              </a:solidFill>
            </a:endParaRPr>
          </a:p>
          <a:p>
            <a:pPr algn="ctr"/>
            <a:endParaRPr lang="en-US" dirty="0"/>
          </a:p>
        </p:txBody>
      </p:sp>
      <p:sp>
        <p:nvSpPr>
          <p:cNvPr id="7" name="Arrow: Pentagon 6">
            <a:extLst>
              <a:ext uri="{FF2B5EF4-FFF2-40B4-BE49-F238E27FC236}">
                <a16:creationId xmlns:a16="http://schemas.microsoft.com/office/drawing/2014/main" id="{B7A1D507-2BDA-0CF2-06E7-9C5C91F26E80}"/>
              </a:ext>
            </a:extLst>
          </p:cNvPr>
          <p:cNvSpPr/>
          <p:nvPr/>
        </p:nvSpPr>
        <p:spPr>
          <a:xfrm rot="20420351">
            <a:off x="7501195" y="1785986"/>
            <a:ext cx="2579913" cy="135430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Identify the gap to fill</a:t>
            </a:r>
            <a:endParaRPr lang="en-GB" sz="2500" dirty="0">
              <a:solidFill>
                <a:schemeClr val="tx1"/>
              </a:solidFill>
            </a:endParaRPr>
          </a:p>
          <a:p>
            <a:pPr algn="ctr"/>
            <a:endParaRPr lang="en-US" dirty="0"/>
          </a:p>
        </p:txBody>
      </p:sp>
      <p:sp>
        <p:nvSpPr>
          <p:cNvPr id="8" name="Arrow: Pentagon 7">
            <a:extLst>
              <a:ext uri="{FF2B5EF4-FFF2-40B4-BE49-F238E27FC236}">
                <a16:creationId xmlns:a16="http://schemas.microsoft.com/office/drawing/2014/main" id="{1E73BFA9-0392-5709-7EE9-E11426048A3B}"/>
              </a:ext>
            </a:extLst>
          </p:cNvPr>
          <p:cNvSpPr/>
          <p:nvPr/>
        </p:nvSpPr>
        <p:spPr>
          <a:xfrm rot="20009104">
            <a:off x="9759728" y="766605"/>
            <a:ext cx="2000338" cy="160481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Set your aim</a:t>
            </a:r>
            <a:endParaRPr lang="en-GB" sz="2500" dirty="0">
              <a:solidFill>
                <a:schemeClr val="tx1"/>
              </a:solidFill>
            </a:endParaRPr>
          </a:p>
          <a:p>
            <a:pPr algn="ctr"/>
            <a:endParaRPr lang="en-US" dirty="0"/>
          </a:p>
        </p:txBody>
      </p:sp>
      <p:sp>
        <p:nvSpPr>
          <p:cNvPr id="10" name="TextBox 9">
            <a:extLst>
              <a:ext uri="{FF2B5EF4-FFF2-40B4-BE49-F238E27FC236}">
                <a16:creationId xmlns:a16="http://schemas.microsoft.com/office/drawing/2014/main" id="{624E5B11-11B0-9D43-D1E7-09A84DEC033E}"/>
              </a:ext>
            </a:extLst>
          </p:cNvPr>
          <p:cNvSpPr txBox="1"/>
          <p:nvPr/>
        </p:nvSpPr>
        <p:spPr>
          <a:xfrm>
            <a:off x="2703550" y="302123"/>
            <a:ext cx="6096000" cy="630942"/>
          </a:xfrm>
          <a:prstGeom prst="rect">
            <a:avLst/>
          </a:prstGeom>
          <a:noFill/>
        </p:spPr>
        <p:txBody>
          <a:bodyPr wrap="square">
            <a:spAutoFit/>
          </a:bodyPr>
          <a:lstStyle/>
          <a:p>
            <a:pPr algn="ctr"/>
            <a:r>
              <a:rPr lang="en-US" sz="3500" b="1" dirty="0">
                <a:solidFill>
                  <a:schemeClr val="tx1"/>
                </a:solidFill>
              </a:rPr>
              <a:t>Statement of the Problem</a:t>
            </a:r>
            <a:endParaRPr lang="en-US" sz="3500" b="1" dirty="0"/>
          </a:p>
        </p:txBody>
      </p:sp>
    </p:spTree>
    <p:extLst>
      <p:ext uri="{BB962C8B-B14F-4D97-AF65-F5344CB8AC3E}">
        <p14:creationId xmlns:p14="http://schemas.microsoft.com/office/powerpoint/2010/main" val="21757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055C3-2B95-DFC9-DE78-EDE17F1AC5A1}"/>
              </a:ext>
            </a:extLst>
          </p:cNvPr>
          <p:cNvSpPr txBox="1"/>
          <p:nvPr/>
        </p:nvSpPr>
        <p:spPr>
          <a:xfrm>
            <a:off x="620485" y="315683"/>
            <a:ext cx="11168743" cy="6032421"/>
          </a:xfrm>
          <a:prstGeom prst="rect">
            <a:avLst/>
          </a:prstGeom>
          <a:noFill/>
        </p:spPr>
        <p:txBody>
          <a:bodyPr wrap="square">
            <a:spAutoFit/>
          </a:bodyPr>
          <a:lstStyle/>
          <a:p>
            <a:pPr algn="ctr"/>
            <a:r>
              <a:rPr lang="en-US" sz="3000" b="1" dirty="0"/>
              <a:t>Chapter Two</a:t>
            </a:r>
            <a:br>
              <a:rPr lang="en-US" sz="3000" b="1" dirty="0"/>
            </a:br>
            <a:r>
              <a:rPr lang="en-US" sz="3000" b="1" dirty="0"/>
              <a:t>Literature Review</a:t>
            </a:r>
          </a:p>
          <a:p>
            <a:pPr marL="0" indent="0">
              <a:buNone/>
            </a:pPr>
            <a:endParaRPr lang="en-US" dirty="0"/>
          </a:p>
          <a:p>
            <a:pPr marL="0" indent="0">
              <a:buNone/>
            </a:pPr>
            <a:r>
              <a:rPr lang="en-US" sz="2200" b="1" dirty="0"/>
              <a:t>2.1	Conceptual Review </a:t>
            </a:r>
            <a:r>
              <a:rPr lang="en-US" sz="2200" dirty="0"/>
              <a:t>[pick the variables one by one] (As Applicable)</a:t>
            </a:r>
          </a:p>
          <a:p>
            <a:pPr marL="0" indent="0"/>
            <a:r>
              <a:rPr lang="en-US" sz="2200" dirty="0"/>
              <a:t>2.1.1	Lettuce</a:t>
            </a:r>
          </a:p>
          <a:p>
            <a:pPr marL="0" indent="0"/>
            <a:r>
              <a:rPr lang="en-US" sz="2200" dirty="0"/>
              <a:t>2.2.2	Leguminous </a:t>
            </a:r>
          </a:p>
          <a:p>
            <a:pPr marL="0" indent="0">
              <a:buNone/>
            </a:pPr>
            <a:r>
              <a:rPr lang="en-US" sz="2200" b="1" dirty="0"/>
              <a:t>2.2	Theoretical Model/Framework </a:t>
            </a:r>
            <a:r>
              <a:rPr lang="en-US" sz="2200" dirty="0"/>
              <a:t>(As Applicable)</a:t>
            </a:r>
          </a:p>
          <a:p>
            <a:pPr marL="0" indent="0">
              <a:buNone/>
            </a:pPr>
            <a:r>
              <a:rPr lang="en-US" sz="2200" dirty="0"/>
              <a:t>	[Related theory (</a:t>
            </a:r>
            <a:r>
              <a:rPr lang="en-US" sz="2200" dirty="0" err="1"/>
              <a:t>ies</a:t>
            </a:r>
            <a:r>
              <a:rPr lang="en-US" sz="2200" dirty="0"/>
              <a:t>)]</a:t>
            </a:r>
          </a:p>
          <a:p>
            <a:pPr marL="0" indent="0">
              <a:buNone/>
            </a:pPr>
            <a:r>
              <a:rPr lang="en-US" sz="2200" dirty="0"/>
              <a:t>2.2.1  </a:t>
            </a:r>
          </a:p>
          <a:p>
            <a:pPr marL="0" indent="0">
              <a:buNone/>
            </a:pPr>
            <a:r>
              <a:rPr lang="en-US" sz="2200" b="1" dirty="0"/>
              <a:t>2.3	Review of Empirical Studies</a:t>
            </a:r>
          </a:p>
          <a:p>
            <a:pPr marL="0" indent="0">
              <a:buNone/>
            </a:pPr>
            <a:r>
              <a:rPr lang="en-US" sz="2200" dirty="0"/>
              <a:t>	[Previous research studies on lettuce and leguminous]</a:t>
            </a:r>
          </a:p>
          <a:p>
            <a:pPr marL="0" indent="0">
              <a:buNone/>
            </a:pPr>
            <a:r>
              <a:rPr lang="en-US" sz="2200" dirty="0"/>
              <a:t>2.3.1</a:t>
            </a:r>
          </a:p>
          <a:p>
            <a:pPr marL="0" indent="0">
              <a:buNone/>
            </a:pPr>
            <a:r>
              <a:rPr lang="en-US" sz="2200" b="1" dirty="0"/>
              <a:t>2.4	Conceptual Model</a:t>
            </a:r>
            <a:r>
              <a:rPr lang="en-US" sz="2200" dirty="0"/>
              <a:t>	</a:t>
            </a:r>
          </a:p>
          <a:p>
            <a:pPr marL="0" indent="0">
              <a:buNone/>
            </a:pPr>
            <a:r>
              <a:rPr lang="en-US" sz="2200" dirty="0"/>
              <a:t>	[The researcher’s conceptual model, showing the relationship between		the independent and dependent variables]</a:t>
            </a:r>
          </a:p>
          <a:p>
            <a:pPr marL="0" indent="0">
              <a:buNone/>
            </a:pPr>
            <a:r>
              <a:rPr lang="en-US" sz="2200" b="1" dirty="0"/>
              <a:t>2.5	Summary of the Reviewed Literature and the Gap</a:t>
            </a:r>
          </a:p>
          <a:p>
            <a:pPr marL="0" indent="0">
              <a:buNone/>
            </a:pPr>
            <a:r>
              <a:rPr lang="en-US" sz="2200" b="1" dirty="0"/>
              <a:t>Endnotes</a:t>
            </a:r>
          </a:p>
        </p:txBody>
      </p:sp>
    </p:spTree>
    <p:extLst>
      <p:ext uri="{BB962C8B-B14F-4D97-AF65-F5344CB8AC3E}">
        <p14:creationId xmlns:p14="http://schemas.microsoft.com/office/powerpoint/2010/main" val="1711108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972176-C0B0-8B7E-FC4B-7734CF69B1B7}"/>
              </a:ext>
            </a:extLst>
          </p:cNvPr>
          <p:cNvSpPr txBox="1"/>
          <p:nvPr/>
        </p:nvSpPr>
        <p:spPr>
          <a:xfrm>
            <a:off x="511628" y="263329"/>
            <a:ext cx="11593286" cy="5955476"/>
          </a:xfrm>
          <a:prstGeom prst="rect">
            <a:avLst/>
          </a:prstGeom>
          <a:noFill/>
        </p:spPr>
        <p:txBody>
          <a:bodyPr wrap="square">
            <a:spAutoFit/>
          </a:bodyPr>
          <a:lstStyle/>
          <a:p>
            <a:pPr algn="ctr"/>
            <a:r>
              <a:rPr lang="en-US" sz="3500" b="1" dirty="0"/>
              <a:t>Chapter Three</a:t>
            </a:r>
            <a:br>
              <a:rPr lang="en-US" sz="3500" b="1" dirty="0"/>
            </a:br>
            <a:r>
              <a:rPr lang="en-US" sz="3500" b="1" dirty="0"/>
              <a:t>Methodology</a:t>
            </a:r>
          </a:p>
          <a:p>
            <a:pPr marL="0" indent="0">
              <a:buNone/>
            </a:pPr>
            <a:endParaRPr lang="en-US" dirty="0"/>
          </a:p>
          <a:p>
            <a:pPr marL="0" indent="0">
              <a:buNone/>
            </a:pPr>
            <a:endParaRPr lang="en-US" sz="1800" dirty="0"/>
          </a:p>
          <a:p>
            <a:pPr marL="0" indent="0">
              <a:buNone/>
            </a:pPr>
            <a:r>
              <a:rPr lang="en-US" sz="2500" dirty="0"/>
              <a:t>3.1		Research Design/Study Area (If Applicable)</a:t>
            </a:r>
          </a:p>
          <a:p>
            <a:pPr marL="0" indent="0">
              <a:buNone/>
            </a:pPr>
            <a:r>
              <a:rPr lang="en-US" sz="2500" dirty="0"/>
              <a:t>3.2		Population of the Study (If Applicable)</a:t>
            </a:r>
          </a:p>
          <a:p>
            <a:pPr marL="0" indent="0">
              <a:buNone/>
            </a:pPr>
            <a:r>
              <a:rPr lang="en-US" sz="2500" dirty="0"/>
              <a:t>3.3		Sample and Sampling Techniques (If Applicable)</a:t>
            </a:r>
          </a:p>
          <a:p>
            <a:pPr marL="0" indent="0">
              <a:buNone/>
            </a:pPr>
            <a:r>
              <a:rPr lang="en-US" sz="2500" dirty="0"/>
              <a:t>		/Research Materials and Experimental Procedures (If Applicable)</a:t>
            </a:r>
          </a:p>
          <a:p>
            <a:pPr marL="0" indent="0">
              <a:buNone/>
            </a:pPr>
            <a:r>
              <a:rPr lang="en-US" sz="2500" dirty="0"/>
              <a:t>3.4		Description of the Research Instrument(s) (If Applicable)</a:t>
            </a:r>
          </a:p>
          <a:p>
            <a:pPr marL="0" indent="0">
              <a:buNone/>
            </a:pPr>
            <a:r>
              <a:rPr lang="en-US" sz="2500" dirty="0"/>
              <a:t>3.5		Validity of Research Instrument (If you are using primary data)</a:t>
            </a:r>
          </a:p>
          <a:p>
            <a:pPr marL="0" indent="0">
              <a:buNone/>
            </a:pPr>
            <a:r>
              <a:rPr lang="en-US" sz="2500" dirty="0"/>
              <a:t>3.6		Reliability of the Research Instrument (If you are using primary data)</a:t>
            </a:r>
          </a:p>
          <a:p>
            <a:pPr marL="0" indent="0">
              <a:buNone/>
            </a:pPr>
            <a:r>
              <a:rPr lang="en-US" sz="2500" dirty="0"/>
              <a:t>3.7		Method of Data Collection</a:t>
            </a:r>
          </a:p>
          <a:p>
            <a:pPr marL="0" indent="0">
              <a:buNone/>
            </a:pPr>
            <a:r>
              <a:rPr lang="en-US" sz="2500" dirty="0"/>
              <a:t>3.8		Method of Data Analysis</a:t>
            </a:r>
          </a:p>
          <a:p>
            <a:pPr marL="0" indent="0">
              <a:buNone/>
            </a:pPr>
            <a:r>
              <a:rPr lang="en-US" sz="2500" dirty="0"/>
              <a:t>3.9		Ethical Consideration</a:t>
            </a:r>
          </a:p>
          <a:p>
            <a:pPr marL="0" indent="0">
              <a:buNone/>
            </a:pPr>
            <a:r>
              <a:rPr lang="en-US" sz="2500" b="1" dirty="0"/>
              <a:t>Endnotes </a:t>
            </a:r>
            <a:endParaRPr lang="en-US" sz="2500" dirty="0"/>
          </a:p>
        </p:txBody>
      </p:sp>
    </p:spTree>
    <p:extLst>
      <p:ext uri="{BB962C8B-B14F-4D97-AF65-F5344CB8AC3E}">
        <p14:creationId xmlns:p14="http://schemas.microsoft.com/office/powerpoint/2010/main" val="1026855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2B5C5-8027-6024-A2E2-A81AD421C18C}"/>
              </a:ext>
            </a:extLst>
          </p:cNvPr>
          <p:cNvSpPr txBox="1"/>
          <p:nvPr/>
        </p:nvSpPr>
        <p:spPr>
          <a:xfrm>
            <a:off x="446315" y="334167"/>
            <a:ext cx="11517085" cy="4031873"/>
          </a:xfrm>
          <a:prstGeom prst="rect">
            <a:avLst/>
          </a:prstGeom>
          <a:noFill/>
        </p:spPr>
        <p:txBody>
          <a:bodyPr wrap="square">
            <a:spAutoFit/>
          </a:bodyPr>
          <a:lstStyle/>
          <a:p>
            <a:pPr algn="ctr"/>
            <a:r>
              <a:rPr lang="en-US" sz="3500" b="1" dirty="0"/>
              <a:t>Chapter Four</a:t>
            </a:r>
            <a:br>
              <a:rPr lang="en-US" sz="3500" b="1" dirty="0"/>
            </a:br>
            <a:r>
              <a:rPr lang="en-US" sz="3500" b="1" dirty="0"/>
              <a:t>Results and Discussion of Findings</a:t>
            </a:r>
          </a:p>
          <a:p>
            <a:pPr marL="0" indent="0">
              <a:buNone/>
            </a:pPr>
            <a:endParaRPr lang="en-US" dirty="0"/>
          </a:p>
          <a:p>
            <a:pPr marL="0" indent="0">
              <a:buNone/>
            </a:pPr>
            <a:endParaRPr lang="en-US" sz="1800" dirty="0"/>
          </a:p>
          <a:p>
            <a:pPr marL="0" indent="0">
              <a:buNone/>
            </a:pPr>
            <a:r>
              <a:rPr lang="en-US" sz="2500" dirty="0"/>
              <a:t>4.1		Demographic Data Analysis (If Applicable)</a:t>
            </a:r>
          </a:p>
          <a:p>
            <a:pPr marL="0" indent="0">
              <a:buNone/>
            </a:pPr>
            <a:r>
              <a:rPr lang="en-US" sz="2500" dirty="0"/>
              <a:t>		/Variables Measured </a:t>
            </a:r>
          </a:p>
          <a:p>
            <a:pPr marL="0" indent="0">
              <a:buNone/>
            </a:pPr>
            <a:r>
              <a:rPr lang="en-US" sz="2500" dirty="0"/>
              <a:t>4.2		Presentation of Data</a:t>
            </a:r>
          </a:p>
          <a:p>
            <a:pPr marL="0" indent="0">
              <a:buNone/>
            </a:pPr>
            <a:r>
              <a:rPr lang="en-US" sz="2500" dirty="0"/>
              <a:t>4.2.1		Research Question(s)</a:t>
            </a:r>
          </a:p>
          <a:p>
            <a:pPr marL="0" indent="0">
              <a:buNone/>
            </a:pPr>
            <a:r>
              <a:rPr lang="en-US" sz="2500" dirty="0"/>
              <a:t>4.2.2		Hypothesis(es) (If any)</a:t>
            </a:r>
          </a:p>
          <a:p>
            <a:pPr marL="0" indent="0">
              <a:buNone/>
            </a:pPr>
            <a:r>
              <a:rPr lang="en-US" sz="2500" dirty="0"/>
              <a:t>4.3		Discussion of Findings (To be written in paragraphs) </a:t>
            </a:r>
          </a:p>
        </p:txBody>
      </p:sp>
    </p:spTree>
    <p:extLst>
      <p:ext uri="{BB962C8B-B14F-4D97-AF65-F5344CB8AC3E}">
        <p14:creationId xmlns:p14="http://schemas.microsoft.com/office/powerpoint/2010/main" val="1393694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AB90B-F498-34B4-B6FF-EFBB6AE05076}"/>
              </a:ext>
            </a:extLst>
          </p:cNvPr>
          <p:cNvSpPr txBox="1"/>
          <p:nvPr/>
        </p:nvSpPr>
        <p:spPr>
          <a:xfrm>
            <a:off x="201386" y="144921"/>
            <a:ext cx="11789228" cy="9110186"/>
          </a:xfrm>
          <a:prstGeom prst="rect">
            <a:avLst/>
          </a:prstGeom>
          <a:noFill/>
        </p:spPr>
        <p:txBody>
          <a:bodyPr wrap="square">
            <a:spAutoFit/>
          </a:bodyPr>
          <a:lstStyle/>
          <a:p>
            <a:r>
              <a:rPr lang="en-US" sz="3500" dirty="0"/>
              <a:t>                                   Presentation of Tables </a:t>
            </a:r>
            <a:br>
              <a:rPr lang="en-US" sz="3500" dirty="0"/>
            </a:br>
            <a:r>
              <a:rPr lang="en-US" sz="3500" dirty="0"/>
              <a:t>    Table 4.1:  Demographic Data of the Respondents</a:t>
            </a:r>
          </a:p>
          <a:p>
            <a:r>
              <a:rPr lang="en-US" sz="3500" dirty="0"/>
              <a:t>Gender 			Frequency			Percentage</a:t>
            </a:r>
          </a:p>
          <a:p>
            <a:r>
              <a:rPr lang="en-US" sz="2500" dirty="0"/>
              <a:t>Male                     			582                       			57.0</a:t>
            </a:r>
          </a:p>
          <a:p>
            <a:r>
              <a:rPr lang="en-US" sz="2500" dirty="0"/>
              <a:t>Female               			439                       			43.0</a:t>
            </a:r>
          </a:p>
          <a:p>
            <a:r>
              <a:rPr lang="en-US" sz="2500" b="1" dirty="0"/>
              <a:t>Total</a:t>
            </a:r>
            <a:r>
              <a:rPr lang="en-US" sz="2500" dirty="0"/>
              <a:t>                    			</a:t>
            </a:r>
            <a:r>
              <a:rPr lang="en-US" sz="2500" b="1" dirty="0"/>
              <a:t>1021</a:t>
            </a:r>
            <a:r>
              <a:rPr lang="en-US" sz="2500" dirty="0"/>
              <a:t>                      			</a:t>
            </a:r>
            <a:r>
              <a:rPr lang="en-US" sz="2500" b="1" dirty="0"/>
              <a:t>100</a:t>
            </a:r>
          </a:p>
          <a:p>
            <a:endParaRPr lang="en-US" sz="2500" b="1" dirty="0"/>
          </a:p>
          <a:p>
            <a:r>
              <a:rPr lang="en-US" sz="3500" b="1" dirty="0"/>
              <a:t>Age Range        		</a:t>
            </a:r>
          </a:p>
          <a:p>
            <a:r>
              <a:rPr lang="en-US" sz="2500" dirty="0"/>
              <a:t>Less than 15Yrs      			466                       			45.6</a:t>
            </a:r>
          </a:p>
          <a:p>
            <a:r>
              <a:rPr lang="en-US" sz="2500" dirty="0"/>
              <a:t>16 – 18 Yrs             			504                       			49.4</a:t>
            </a:r>
          </a:p>
          <a:p>
            <a:r>
              <a:rPr lang="en-US" sz="2500" dirty="0"/>
              <a:t>Above 18 Yrs          			51                        			 5.0</a:t>
            </a:r>
          </a:p>
          <a:p>
            <a:r>
              <a:rPr lang="en-US" sz="2500" b="1" dirty="0"/>
              <a:t>Total                   			1021                        			100</a:t>
            </a:r>
          </a:p>
          <a:p>
            <a:endParaRPr lang="en-US" sz="3600" dirty="0"/>
          </a:p>
          <a:p>
            <a:endParaRPr lang="en-US" sz="3500" dirty="0"/>
          </a:p>
          <a:p>
            <a:endParaRPr lang="en-US" sz="3500" dirty="0"/>
          </a:p>
          <a:p>
            <a:endParaRPr lang="en-US" sz="3500" dirty="0"/>
          </a:p>
          <a:p>
            <a:endParaRPr lang="en-US" sz="3500" dirty="0"/>
          </a:p>
          <a:p>
            <a:endParaRPr lang="en-US" sz="3500" dirty="0"/>
          </a:p>
          <a:p>
            <a:endParaRPr lang="en-US" sz="3500" dirty="0"/>
          </a:p>
        </p:txBody>
      </p:sp>
    </p:spTree>
    <p:extLst>
      <p:ext uri="{BB962C8B-B14F-4D97-AF65-F5344CB8AC3E}">
        <p14:creationId xmlns:p14="http://schemas.microsoft.com/office/powerpoint/2010/main" val="328812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1A0615-280D-8B54-9B2A-A464097C2678}"/>
              </a:ext>
            </a:extLst>
          </p:cNvPr>
          <p:cNvSpPr txBox="1"/>
          <p:nvPr/>
        </p:nvSpPr>
        <p:spPr>
          <a:xfrm>
            <a:off x="413658" y="239486"/>
            <a:ext cx="10972800" cy="4801314"/>
          </a:xfrm>
          <a:prstGeom prst="rect">
            <a:avLst/>
          </a:prstGeom>
          <a:noFill/>
        </p:spPr>
        <p:txBody>
          <a:bodyPr wrap="square">
            <a:spAutoFit/>
          </a:bodyPr>
          <a:lstStyle/>
          <a:p>
            <a:pPr algn="ctr"/>
            <a:r>
              <a:rPr lang="en-US" sz="3500" b="1" dirty="0"/>
              <a:t>Chapter Five</a:t>
            </a:r>
            <a:br>
              <a:rPr lang="en-US" sz="3500" b="1" dirty="0"/>
            </a:br>
            <a:r>
              <a:rPr lang="en-US" sz="3500" b="1" dirty="0"/>
              <a:t>Conclusion</a:t>
            </a:r>
          </a:p>
          <a:p>
            <a:pPr marL="0" indent="0">
              <a:buNone/>
            </a:pPr>
            <a:endParaRPr lang="en-US" dirty="0"/>
          </a:p>
          <a:p>
            <a:pPr marL="0" indent="0">
              <a:buNone/>
            </a:pPr>
            <a:endParaRPr lang="en-US" sz="1800" dirty="0"/>
          </a:p>
          <a:p>
            <a:pPr marL="0" indent="0">
              <a:buNone/>
            </a:pPr>
            <a:r>
              <a:rPr lang="en-US" sz="2500" dirty="0"/>
              <a:t>5.1		Summary of Findings (To be written in paragraphs and based on		the findings)</a:t>
            </a:r>
          </a:p>
          <a:p>
            <a:pPr marL="0" indent="0">
              <a:buNone/>
            </a:pPr>
            <a:r>
              <a:rPr lang="en-US" sz="2500" dirty="0"/>
              <a:t>5.2		Conclusion  (To be written in paragraphs and based on the			findings)</a:t>
            </a:r>
          </a:p>
          <a:p>
            <a:pPr marL="0" indent="0">
              <a:buNone/>
            </a:pPr>
            <a:r>
              <a:rPr lang="en-US" sz="2500" dirty="0"/>
              <a:t>5.3		Recommendation(s) (To be numbered: </a:t>
            </a:r>
            <a:r>
              <a:rPr lang="en-US" sz="2500" dirty="0" err="1"/>
              <a:t>i</a:t>
            </a:r>
            <a:r>
              <a:rPr lang="en-US" sz="2500" dirty="0"/>
              <a:t>, ii, iii,/1,2,3,).	Also, it			should be based on the findings</a:t>
            </a:r>
          </a:p>
          <a:p>
            <a:pPr marL="0" indent="0">
              <a:buNone/>
            </a:pPr>
            <a:r>
              <a:rPr lang="en-US" sz="2500" dirty="0"/>
              <a:t>5.4		Contribution to Knowledge </a:t>
            </a:r>
          </a:p>
          <a:p>
            <a:pPr marL="0" indent="0">
              <a:buNone/>
            </a:pPr>
            <a:r>
              <a:rPr lang="en-US" sz="2500" dirty="0"/>
              <a:t>5.5		Suggested Area for Further Studies </a:t>
            </a:r>
          </a:p>
        </p:txBody>
      </p:sp>
    </p:spTree>
    <p:extLst>
      <p:ext uri="{BB962C8B-B14F-4D97-AF65-F5344CB8AC3E}">
        <p14:creationId xmlns:p14="http://schemas.microsoft.com/office/powerpoint/2010/main" val="2659874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65FF04E-2F77-794C-7344-79559DDD136A}"/>
              </a:ext>
            </a:extLst>
          </p:cNvPr>
          <p:cNvSpPr/>
          <p:nvPr/>
        </p:nvSpPr>
        <p:spPr>
          <a:xfrm>
            <a:off x="696687" y="1464130"/>
            <a:ext cx="3124200" cy="1556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Clarity</a:t>
            </a:r>
          </a:p>
        </p:txBody>
      </p:sp>
      <p:sp>
        <p:nvSpPr>
          <p:cNvPr id="4" name="Oval 3">
            <a:extLst>
              <a:ext uri="{FF2B5EF4-FFF2-40B4-BE49-F238E27FC236}">
                <a16:creationId xmlns:a16="http://schemas.microsoft.com/office/drawing/2014/main" id="{5DF55A67-F86C-F3EB-B2B3-AD06C4786730}"/>
              </a:ext>
            </a:extLst>
          </p:cNvPr>
          <p:cNvSpPr/>
          <p:nvPr/>
        </p:nvSpPr>
        <p:spPr>
          <a:xfrm>
            <a:off x="1420586" y="3769178"/>
            <a:ext cx="3124200" cy="18614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Objective and Evidence-based</a:t>
            </a:r>
          </a:p>
        </p:txBody>
      </p:sp>
      <p:sp>
        <p:nvSpPr>
          <p:cNvPr id="5" name="Oval 4">
            <a:extLst>
              <a:ext uri="{FF2B5EF4-FFF2-40B4-BE49-F238E27FC236}">
                <a16:creationId xmlns:a16="http://schemas.microsoft.com/office/drawing/2014/main" id="{647ABC7A-1554-90E2-868B-40D93EF5B6DB}"/>
              </a:ext>
            </a:extLst>
          </p:cNvPr>
          <p:cNvSpPr/>
          <p:nvPr/>
        </p:nvSpPr>
        <p:spPr>
          <a:xfrm>
            <a:off x="4909456" y="2152651"/>
            <a:ext cx="3124200" cy="17362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Systematic Structure </a:t>
            </a:r>
          </a:p>
        </p:txBody>
      </p:sp>
      <p:sp>
        <p:nvSpPr>
          <p:cNvPr id="7" name="Oval 6">
            <a:extLst>
              <a:ext uri="{FF2B5EF4-FFF2-40B4-BE49-F238E27FC236}">
                <a16:creationId xmlns:a16="http://schemas.microsoft.com/office/drawing/2014/main" id="{403A759B-263F-68D6-70E4-013211ED5DDC}"/>
              </a:ext>
            </a:extLst>
          </p:cNvPr>
          <p:cNvSpPr/>
          <p:nvPr/>
        </p:nvSpPr>
        <p:spPr>
          <a:xfrm>
            <a:off x="8371115" y="1240971"/>
            <a:ext cx="2645227" cy="1556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Originality</a:t>
            </a:r>
          </a:p>
        </p:txBody>
      </p:sp>
      <p:sp>
        <p:nvSpPr>
          <p:cNvPr id="8" name="Oval 7">
            <a:extLst>
              <a:ext uri="{FF2B5EF4-FFF2-40B4-BE49-F238E27FC236}">
                <a16:creationId xmlns:a16="http://schemas.microsoft.com/office/drawing/2014/main" id="{34412D25-7F45-7E95-7335-0E5E5C078F44}"/>
              </a:ext>
            </a:extLst>
          </p:cNvPr>
          <p:cNvSpPr/>
          <p:nvPr/>
        </p:nvSpPr>
        <p:spPr>
          <a:xfrm>
            <a:off x="8131629" y="4005942"/>
            <a:ext cx="2754085" cy="13879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Adheres to Ethical Standards</a:t>
            </a:r>
          </a:p>
        </p:txBody>
      </p:sp>
    </p:spTree>
    <p:extLst>
      <p:ext uri="{BB962C8B-B14F-4D97-AF65-F5344CB8AC3E}">
        <p14:creationId xmlns:p14="http://schemas.microsoft.com/office/powerpoint/2010/main" val="1623692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y Questions School Blue Stock Photos ...">
            <a:extLst>
              <a:ext uri="{FF2B5EF4-FFF2-40B4-BE49-F238E27FC236}">
                <a16:creationId xmlns:a16="http://schemas.microsoft.com/office/drawing/2014/main" id="{9C96FA17-5B14-5AD1-A5D4-270B7745160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2601686" y="1719943"/>
            <a:ext cx="7413171" cy="328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12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F42E86-16BF-4AD3-9E47-E9F9CC40194D}"/>
              </a:ext>
            </a:extLst>
          </p:cNvPr>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Lst>
          </a:blip>
          <a:stretch>
            <a:fillRect/>
          </a:stretch>
        </p:blipFill>
        <p:spPr>
          <a:xfrm>
            <a:off x="3741406" y="987793"/>
            <a:ext cx="5340559" cy="4468755"/>
          </a:xfrm>
          <a:prstGeom prst="rect">
            <a:avLst/>
          </a:prstGeom>
        </p:spPr>
      </p:pic>
    </p:spTree>
    <p:extLst>
      <p:ext uri="{BB962C8B-B14F-4D97-AF65-F5344CB8AC3E}">
        <p14:creationId xmlns:p14="http://schemas.microsoft.com/office/powerpoint/2010/main" val="54900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94F2-9697-62FA-3BBB-2C8476D1EC4C}"/>
              </a:ext>
            </a:extLst>
          </p:cNvPr>
          <p:cNvSpPr>
            <a:spLocks noGrp="1"/>
          </p:cNvSpPr>
          <p:nvPr>
            <p:ph type="title"/>
          </p:nvPr>
        </p:nvSpPr>
        <p:spPr/>
        <p:txBody>
          <a:bodyPr/>
          <a:lstStyle/>
          <a:p>
            <a:pPr algn="ctr"/>
            <a:r>
              <a:rPr lang="en-US" b="1" dirty="0"/>
              <a:t>What is Research?</a:t>
            </a:r>
          </a:p>
        </p:txBody>
      </p:sp>
      <p:graphicFrame>
        <p:nvGraphicFramePr>
          <p:cNvPr id="5" name="Content Placeholder 4">
            <a:extLst>
              <a:ext uri="{FF2B5EF4-FFF2-40B4-BE49-F238E27FC236}">
                <a16:creationId xmlns:a16="http://schemas.microsoft.com/office/drawing/2014/main" id="{59FB5EC6-590D-1DE9-02E3-CA0408628D39}"/>
              </a:ext>
            </a:extLst>
          </p:cNvPr>
          <p:cNvGraphicFramePr>
            <a:graphicFrameLocks noGrp="1"/>
          </p:cNvGraphicFramePr>
          <p:nvPr>
            <p:ph idx="1"/>
            <p:extLst>
              <p:ext uri="{D42A27DB-BD31-4B8C-83A1-F6EECF244321}">
                <p14:modId xmlns:p14="http://schemas.microsoft.com/office/powerpoint/2010/main" val="3097691099"/>
              </p:ext>
            </p:extLst>
          </p:nvPr>
        </p:nvGraphicFramePr>
        <p:xfrm>
          <a:off x="1230086" y="2144486"/>
          <a:ext cx="9925277" cy="3724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17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77DD-8855-01C1-E957-9A353048FB32}"/>
              </a:ext>
            </a:extLst>
          </p:cNvPr>
          <p:cNvSpPr>
            <a:spLocks noGrp="1"/>
          </p:cNvSpPr>
          <p:nvPr>
            <p:ph type="title"/>
          </p:nvPr>
        </p:nvSpPr>
        <p:spPr>
          <a:xfrm>
            <a:off x="1096963" y="145089"/>
            <a:ext cx="10058400" cy="1450757"/>
          </a:xfrm>
        </p:spPr>
        <p:txBody>
          <a:bodyPr/>
          <a:lstStyle/>
          <a:p>
            <a:pPr algn="ctr"/>
            <a:r>
              <a:rPr lang="en-US" b="1" dirty="0"/>
              <a:t>Cont’d</a:t>
            </a:r>
          </a:p>
        </p:txBody>
      </p:sp>
      <p:graphicFrame>
        <p:nvGraphicFramePr>
          <p:cNvPr id="4" name="Content Placeholder 3">
            <a:extLst>
              <a:ext uri="{FF2B5EF4-FFF2-40B4-BE49-F238E27FC236}">
                <a16:creationId xmlns:a16="http://schemas.microsoft.com/office/drawing/2014/main" id="{C97DFA57-41A7-8FDD-6F63-7EEF6B82EE57}"/>
              </a:ext>
            </a:extLst>
          </p:cNvPr>
          <p:cNvGraphicFramePr>
            <a:graphicFrameLocks noGrp="1"/>
          </p:cNvGraphicFramePr>
          <p:nvPr>
            <p:ph idx="1"/>
            <p:extLst>
              <p:ext uri="{D42A27DB-BD31-4B8C-83A1-F6EECF244321}">
                <p14:modId xmlns:p14="http://schemas.microsoft.com/office/powerpoint/2010/main" val="2352615626"/>
              </p:ext>
            </p:extLst>
          </p:nvPr>
        </p:nvGraphicFramePr>
        <p:xfrm>
          <a:off x="1096963" y="1828800"/>
          <a:ext cx="10058400" cy="448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41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21B3-080C-3EB6-847E-DD5127B7D9C0}"/>
              </a:ext>
            </a:extLst>
          </p:cNvPr>
          <p:cNvSpPr>
            <a:spLocks noGrp="1"/>
          </p:cNvSpPr>
          <p:nvPr>
            <p:ph type="title"/>
          </p:nvPr>
        </p:nvSpPr>
        <p:spPr/>
        <p:txBody>
          <a:bodyPr/>
          <a:lstStyle/>
          <a:p>
            <a:pPr algn="ctr"/>
            <a:r>
              <a:rPr lang="en-US" altLang="en-US" sz="4800" b="1" dirty="0">
                <a:solidFill>
                  <a:schemeClr val="tx1"/>
                </a:solidFill>
                <a:latin typeface="Times New Roman" panose="02020603050405020304" pitchFamily="18" charset="0"/>
                <a:cs typeface="Times New Roman" panose="02020603050405020304" pitchFamily="18" charset="0"/>
              </a:rPr>
              <a:t>Attributes of a Research Topic</a:t>
            </a:r>
            <a:endParaRPr lang="en-US" dirty="0"/>
          </a:p>
        </p:txBody>
      </p:sp>
      <p:sp>
        <p:nvSpPr>
          <p:cNvPr id="3" name="Content Placeholder 2">
            <a:extLst>
              <a:ext uri="{FF2B5EF4-FFF2-40B4-BE49-F238E27FC236}">
                <a16:creationId xmlns:a16="http://schemas.microsoft.com/office/drawing/2014/main" id="{BABB5F18-C9DD-F4C6-1C5C-F1E9A6811187}"/>
              </a:ext>
            </a:extLst>
          </p:cNvPr>
          <p:cNvSpPr>
            <a:spLocks noGrp="1"/>
          </p:cNvSpPr>
          <p:nvPr>
            <p:ph idx="1"/>
          </p:nvPr>
        </p:nvSpPr>
        <p:spPr/>
        <p:txBody>
          <a:bodyPr/>
          <a:lstStyle/>
          <a:p>
            <a:r>
              <a:rPr lang="en-US" altLang="en-US" sz="2500" dirty="0">
                <a:latin typeface="Times New Roman" panose="02020603050405020304" pitchFamily="18" charset="0"/>
                <a:cs typeface="Times New Roman" panose="02020603050405020304" pitchFamily="18" charset="0"/>
              </a:rPr>
              <a:t>Length of your research topic</a:t>
            </a:r>
          </a:p>
          <a:p>
            <a:r>
              <a:rPr lang="en-US" altLang="en-US" sz="2500" dirty="0">
                <a:latin typeface="Times New Roman" panose="02020603050405020304" pitchFamily="18" charset="0"/>
                <a:cs typeface="Times New Roman" panose="02020603050405020304" pitchFamily="18" charset="0"/>
              </a:rPr>
              <a:t>Research topic is NOT a statement nor sentence</a:t>
            </a:r>
          </a:p>
          <a:p>
            <a:r>
              <a:rPr lang="en-US" altLang="en-US" sz="2500" dirty="0">
                <a:latin typeface="Times New Roman" panose="02020603050405020304" pitchFamily="18" charset="0"/>
                <a:cs typeface="Times New Roman" panose="02020603050405020304" pitchFamily="18" charset="0"/>
              </a:rPr>
              <a:t>Title should be precise, meaningful and unambiguous</a:t>
            </a:r>
          </a:p>
          <a:p>
            <a:r>
              <a:rPr lang="en-US" altLang="en-US" sz="2500" dirty="0">
                <a:latin typeface="Times New Roman" panose="02020603050405020304" pitchFamily="18" charset="0"/>
                <a:cs typeface="Times New Roman" panose="02020603050405020304" pitchFamily="18" charset="0"/>
              </a:rPr>
              <a:t>It should also be simple enough for your readers to understand</a:t>
            </a:r>
          </a:p>
          <a:p>
            <a:r>
              <a:rPr lang="en-US" altLang="en-US" sz="2500" dirty="0">
                <a:latin typeface="Times New Roman" panose="02020603050405020304" pitchFamily="18" charset="0"/>
                <a:cs typeface="Times New Roman" panose="02020603050405020304" pitchFamily="18" charset="0"/>
              </a:rPr>
              <a:t>Avoid abbreviation(s) </a:t>
            </a:r>
          </a:p>
          <a:p>
            <a:r>
              <a:rPr lang="en-US" altLang="en-US" sz="2500" dirty="0">
                <a:latin typeface="Times New Roman" panose="02020603050405020304" pitchFamily="18" charset="0"/>
                <a:cs typeface="Times New Roman" panose="02020603050405020304" pitchFamily="18" charset="0"/>
              </a:rPr>
              <a:t>It should be well-defined</a:t>
            </a:r>
            <a:endParaRPr lang="en-US" sz="2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6878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395D-7E11-DFE1-BDDA-F272EE7A5C02}"/>
              </a:ext>
            </a:extLst>
          </p:cNvPr>
          <p:cNvSpPr>
            <a:spLocks noGrp="1"/>
          </p:cNvSpPr>
          <p:nvPr>
            <p:ph type="title"/>
          </p:nvPr>
        </p:nvSpPr>
        <p:spPr/>
        <p:txBody>
          <a:bodyPr/>
          <a:lstStyle/>
          <a:p>
            <a:pPr algn="ctr"/>
            <a:r>
              <a:rPr lang="en-US" dirty="0"/>
              <a:t>Research Writing</a:t>
            </a:r>
          </a:p>
        </p:txBody>
      </p:sp>
      <p:sp>
        <p:nvSpPr>
          <p:cNvPr id="3" name="Content Placeholder 2">
            <a:extLst>
              <a:ext uri="{FF2B5EF4-FFF2-40B4-BE49-F238E27FC236}">
                <a16:creationId xmlns:a16="http://schemas.microsoft.com/office/drawing/2014/main" id="{B16DB80B-6ED7-A5D1-CF97-9A65F06425E0}"/>
              </a:ext>
            </a:extLst>
          </p:cNvPr>
          <p:cNvSpPr>
            <a:spLocks noGrp="1"/>
          </p:cNvSpPr>
          <p:nvPr>
            <p:ph idx="1"/>
          </p:nvPr>
        </p:nvSpPr>
        <p:spPr/>
        <p:txBody>
          <a:bodyPr>
            <a:normAutofit/>
          </a:bodyPr>
          <a:lstStyle/>
          <a:p>
            <a:pPr marL="0" indent="0">
              <a:buNone/>
            </a:pPr>
            <a:r>
              <a:rPr lang="en-US" sz="2700" dirty="0"/>
              <a:t>    </a:t>
            </a:r>
          </a:p>
          <a:p>
            <a:pPr marL="0" indent="0">
              <a:buNone/>
            </a:pPr>
            <a:endParaRPr lang="en-US" sz="2700" dirty="0"/>
          </a:p>
          <a:p>
            <a:pPr marL="0" indent="0">
              <a:buNone/>
            </a:pPr>
            <a:r>
              <a:rPr lang="en-US" sz="2700" dirty="0"/>
              <a:t>      </a:t>
            </a:r>
            <a:r>
              <a:rPr lang="en-US" sz="3500" dirty="0"/>
              <a:t>Is like writing a story </a:t>
            </a:r>
          </a:p>
        </p:txBody>
      </p:sp>
      <p:pic>
        <p:nvPicPr>
          <p:cNvPr id="5" name="Picture 4">
            <a:extLst>
              <a:ext uri="{FF2B5EF4-FFF2-40B4-BE49-F238E27FC236}">
                <a16:creationId xmlns:a16="http://schemas.microsoft.com/office/drawing/2014/main" id="{947A3C01-9652-1C58-CBB3-4894BA45DFE3}"/>
              </a:ext>
            </a:extLst>
          </p:cNvPr>
          <p:cNvPicPr>
            <a:picLocks noChangeAspect="1"/>
          </p:cNvPicPr>
          <p:nvPr/>
        </p:nvPicPr>
        <p:blipFill>
          <a:blip r:embed="rId2"/>
          <a:stretch>
            <a:fillRect/>
          </a:stretch>
        </p:blipFill>
        <p:spPr>
          <a:xfrm>
            <a:off x="6760029" y="2108201"/>
            <a:ext cx="4158342" cy="4096656"/>
          </a:xfrm>
          <a:prstGeom prst="rect">
            <a:avLst/>
          </a:prstGeom>
        </p:spPr>
      </p:pic>
    </p:spTree>
    <p:extLst>
      <p:ext uri="{BB962C8B-B14F-4D97-AF65-F5344CB8AC3E}">
        <p14:creationId xmlns:p14="http://schemas.microsoft.com/office/powerpoint/2010/main" val="293241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9777-CEAC-B6C0-4ECA-B7AC11089DED}"/>
              </a:ext>
            </a:extLst>
          </p:cNvPr>
          <p:cNvSpPr>
            <a:spLocks noGrp="1"/>
          </p:cNvSpPr>
          <p:nvPr>
            <p:ph type="title"/>
          </p:nvPr>
        </p:nvSpPr>
        <p:spPr>
          <a:xfrm>
            <a:off x="1096963" y="547860"/>
            <a:ext cx="10058400" cy="1368026"/>
          </a:xfrm>
        </p:spPr>
        <p:txBody>
          <a:bodyPr>
            <a:normAutofit fontScale="90000"/>
          </a:bodyPr>
          <a:lstStyle/>
          <a:p>
            <a:pPr algn="ctr"/>
            <a:r>
              <a:rPr lang="en-US" sz="4800" dirty="0"/>
              <a:t>The Five </a:t>
            </a:r>
            <a:r>
              <a:rPr lang="en-US" sz="4800" dirty="0" err="1"/>
              <a:t>Ws</a:t>
            </a:r>
            <a:r>
              <a:rPr lang="en-US" sz="4800" dirty="0"/>
              <a:t> &amp; H</a:t>
            </a:r>
            <a:br>
              <a:rPr lang="en-US" sz="4800" dirty="0"/>
            </a:br>
            <a:endParaRPr lang="en-US" dirty="0"/>
          </a:p>
        </p:txBody>
      </p:sp>
      <p:graphicFrame>
        <p:nvGraphicFramePr>
          <p:cNvPr id="4" name="Content Placeholder 3">
            <a:extLst>
              <a:ext uri="{FF2B5EF4-FFF2-40B4-BE49-F238E27FC236}">
                <a16:creationId xmlns:a16="http://schemas.microsoft.com/office/drawing/2014/main" id="{1136F162-0EEC-DA69-480A-E4DB2D302997}"/>
              </a:ext>
            </a:extLst>
          </p:cNvPr>
          <p:cNvGraphicFramePr>
            <a:graphicFrameLocks noGrp="1"/>
          </p:cNvGraphicFramePr>
          <p:nvPr>
            <p:ph idx="1"/>
            <p:extLst>
              <p:ext uri="{D42A27DB-BD31-4B8C-83A1-F6EECF244321}">
                <p14:modId xmlns:p14="http://schemas.microsoft.com/office/powerpoint/2010/main" val="571653206"/>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11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BE99-ECF0-C21D-6F99-9B03EF0F4B8E}"/>
              </a:ext>
            </a:extLst>
          </p:cNvPr>
          <p:cNvSpPr>
            <a:spLocks noGrp="1"/>
          </p:cNvSpPr>
          <p:nvPr>
            <p:ph type="title"/>
          </p:nvPr>
        </p:nvSpPr>
        <p:spPr/>
        <p:txBody>
          <a:bodyPr/>
          <a:lstStyle/>
          <a:p>
            <a:pPr algn="ctr"/>
            <a:r>
              <a:rPr lang="en-US" dirty="0"/>
              <a:t>What?</a:t>
            </a:r>
          </a:p>
        </p:txBody>
      </p:sp>
      <p:sp>
        <p:nvSpPr>
          <p:cNvPr id="3" name="Content Placeholder 2">
            <a:extLst>
              <a:ext uri="{FF2B5EF4-FFF2-40B4-BE49-F238E27FC236}">
                <a16:creationId xmlns:a16="http://schemas.microsoft.com/office/drawing/2014/main" id="{C2B19D35-2CA7-2855-37EF-2BD76FC25D13}"/>
              </a:ext>
            </a:extLst>
          </p:cNvPr>
          <p:cNvSpPr>
            <a:spLocks noGrp="1"/>
          </p:cNvSpPr>
          <p:nvPr>
            <p:ph idx="1"/>
          </p:nvPr>
        </p:nvSpPr>
        <p:spPr/>
        <p:txBody>
          <a:bodyPr/>
          <a:lstStyle/>
          <a:p>
            <a:pPr marL="0" indent="0">
              <a:buNone/>
            </a:pPr>
            <a:r>
              <a:rPr lang="en-US" dirty="0"/>
              <a:t>	</a:t>
            </a:r>
          </a:p>
          <a:p>
            <a:pPr marL="0" indent="0">
              <a:buNone/>
            </a:pPr>
            <a:r>
              <a:rPr lang="en-US" dirty="0"/>
              <a:t>	</a:t>
            </a:r>
            <a:r>
              <a:rPr lang="en-US" sz="3500" dirty="0"/>
              <a:t> Identifying the problem</a:t>
            </a:r>
          </a:p>
          <a:p>
            <a:pPr marL="0" indent="0">
              <a:buNone/>
            </a:pPr>
            <a:r>
              <a:rPr lang="en-US" sz="3500" dirty="0"/>
              <a:t>	 </a:t>
            </a:r>
          </a:p>
          <a:p>
            <a:pPr marL="0" indent="0">
              <a:buNone/>
            </a:pPr>
            <a:r>
              <a:rPr lang="en-US" sz="3500" dirty="0"/>
              <a:t>	 Materials to be used</a:t>
            </a:r>
          </a:p>
          <a:p>
            <a:pPr marL="0" indent="0">
              <a:buNone/>
            </a:pPr>
            <a:r>
              <a:rPr lang="en-US" dirty="0"/>
              <a:t>			</a:t>
            </a:r>
          </a:p>
        </p:txBody>
      </p:sp>
      <p:pic>
        <p:nvPicPr>
          <p:cNvPr id="5" name="Picture 4">
            <a:extLst>
              <a:ext uri="{FF2B5EF4-FFF2-40B4-BE49-F238E27FC236}">
                <a16:creationId xmlns:a16="http://schemas.microsoft.com/office/drawing/2014/main" id="{7BBCA3A5-EC46-6643-FEA2-03DF41DEB2AB}"/>
              </a:ext>
            </a:extLst>
          </p:cNvPr>
          <p:cNvPicPr>
            <a:picLocks noChangeAspect="1"/>
          </p:cNvPicPr>
          <p:nvPr/>
        </p:nvPicPr>
        <p:blipFill>
          <a:blip r:embed="rId2"/>
          <a:stretch>
            <a:fillRect/>
          </a:stretch>
        </p:blipFill>
        <p:spPr>
          <a:xfrm>
            <a:off x="7630886" y="2024743"/>
            <a:ext cx="3951513" cy="3844349"/>
          </a:xfrm>
          <a:prstGeom prst="rect">
            <a:avLst/>
          </a:prstGeom>
        </p:spPr>
      </p:pic>
    </p:spTree>
    <p:extLst>
      <p:ext uri="{BB962C8B-B14F-4D97-AF65-F5344CB8AC3E}">
        <p14:creationId xmlns:p14="http://schemas.microsoft.com/office/powerpoint/2010/main" val="1615921839"/>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{0A7563CC-A23E-41FF-80EE-7CA63955DA9F}TFb63a7776-4452-49b2-8055-21efce632b726e3c8758_win32-7d1db0309ca7</Template>
  <TotalTime>535</TotalTime>
  <Words>2234</Words>
  <Application>Microsoft Office PowerPoint</Application>
  <PresentationFormat>Widescreen</PresentationFormat>
  <Paragraphs>304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Bookman Old Style</vt:lpstr>
      <vt:lpstr>Calibri</vt:lpstr>
      <vt:lpstr>Franklin Gothic Book</vt:lpstr>
      <vt:lpstr>Times New Roman</vt:lpstr>
      <vt:lpstr>Wingdings</vt:lpstr>
      <vt:lpstr>Custom</vt:lpstr>
      <vt:lpstr>Thesis Writing </vt:lpstr>
      <vt:lpstr>Elephant and the Stake</vt:lpstr>
      <vt:lpstr>Outline </vt:lpstr>
      <vt:lpstr>What is Research?</vt:lpstr>
      <vt:lpstr>Cont’d</vt:lpstr>
      <vt:lpstr>Attributes of a Research Topic</vt:lpstr>
      <vt:lpstr>Research Writing</vt:lpstr>
      <vt:lpstr>The Five Ws &amp; H </vt:lpstr>
      <vt:lpstr>What?</vt:lpstr>
      <vt:lpstr>Why?</vt:lpstr>
      <vt:lpstr> When?</vt:lpstr>
      <vt:lpstr>Where? </vt:lpstr>
      <vt:lpstr>Who?</vt:lpstr>
      <vt:lpstr>How?</vt:lpstr>
      <vt:lpstr>LCU Style of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Afolakemi Oredein</dc:creator>
  <cp:lastModifiedBy>Afolakemi Oredein</cp:lastModifiedBy>
  <cp:revision>31</cp:revision>
  <dcterms:created xsi:type="dcterms:W3CDTF">2026-04-22T06:57:39Z</dcterms:created>
  <dcterms:modified xsi:type="dcterms:W3CDTF">2026-04-22T21:14:47Z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